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1"/>
  </p:sldMasterIdLst>
  <p:notesMasterIdLst>
    <p:notesMasterId r:id="rId23"/>
  </p:notesMasterIdLst>
  <p:sldIdLst>
    <p:sldId id="256" r:id="rId2"/>
    <p:sldId id="257" r:id="rId3"/>
    <p:sldId id="258" r:id="rId4"/>
    <p:sldId id="264" r:id="rId5"/>
    <p:sldId id="259" r:id="rId6"/>
    <p:sldId id="260" r:id="rId7"/>
    <p:sldId id="266" r:id="rId8"/>
    <p:sldId id="267" r:id="rId9"/>
    <p:sldId id="268" r:id="rId10"/>
    <p:sldId id="262" r:id="rId11"/>
    <p:sldId id="263" r:id="rId12"/>
    <p:sldId id="269" r:id="rId13"/>
    <p:sldId id="270" r:id="rId14"/>
    <p:sldId id="271" r:id="rId15"/>
    <p:sldId id="272" r:id="rId16"/>
    <p:sldId id="273" r:id="rId17"/>
    <p:sldId id="274" r:id="rId18"/>
    <p:sldId id="276" r:id="rId19"/>
    <p:sldId id="278" r:id="rId20"/>
    <p:sldId id="277" r:id="rId21"/>
    <p:sldId id="275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-104" y="-6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A56907-AC0D-574D-9DD7-C92B0106A33B}" type="datetimeFigureOut">
              <a:rPr lang="en-US" smtClean="0"/>
              <a:t>11/10/15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866A2A-30E6-554C-9F8B-FAA1F07DE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901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66A2A-30E6-554C-9F8B-FAA1F07DEE0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48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5"/>
          <p:cNvGrpSpPr/>
          <p:nvPr/>
        </p:nvGrpSpPr>
        <p:grpSpPr>
          <a:xfrm>
            <a:off x="0" y="0"/>
            <a:ext cx="1581220" cy="6858000"/>
            <a:chOff x="134471" y="0"/>
            <a:chExt cx="1581220" cy="6858000"/>
          </a:xfrm>
        </p:grpSpPr>
        <p:pic>
          <p:nvPicPr>
            <p:cNvPr id="7" name="Picture 6" descr="Overlay-Blank.jpg"/>
            <p:cNvPicPr>
              <a:picLocks noChangeAspect="1"/>
            </p:cNvPicPr>
            <p:nvPr userDrawn="1"/>
          </p:nvPicPr>
          <p:blipFill>
            <a:blip r:embed="rId2"/>
            <a:srcRect l="1471" r="83676"/>
            <a:stretch>
              <a:fillRect/>
            </a:stretch>
          </p:blipFill>
          <p:spPr>
            <a:xfrm>
              <a:off x="134471" y="0"/>
              <a:ext cx="1358153" cy="6858000"/>
            </a:xfrm>
            <a:prstGeom prst="rect">
              <a:avLst/>
            </a:prstGeom>
          </p:spPr>
        </p:pic>
        <p:pic>
          <p:nvPicPr>
            <p:cNvPr id="9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447800" y="0"/>
              <a:ext cx="267891" cy="6858000"/>
            </a:xfrm>
            <a:prstGeom prst="rect">
              <a:avLst/>
            </a:prstGeom>
          </p:spPr>
        </p:pic>
      </p:grpSp>
      <p:grpSp>
        <p:nvGrpSpPr>
          <p:cNvPr id="11" name="Group 16"/>
          <p:cNvGrpSpPr/>
          <p:nvPr/>
        </p:nvGrpSpPr>
        <p:grpSpPr>
          <a:xfrm>
            <a:off x="7546266" y="0"/>
            <a:ext cx="1597734" cy="6858000"/>
            <a:chOff x="7413812" y="0"/>
            <a:chExt cx="1597734" cy="685800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r="85125"/>
            <a:stretch>
              <a:fillRect/>
            </a:stretch>
          </p:blipFill>
          <p:spPr>
            <a:xfrm>
              <a:off x="7651376" y="0"/>
              <a:ext cx="1360170" cy="6858000"/>
            </a:xfrm>
            <a:prstGeom prst="rect">
              <a:avLst/>
            </a:prstGeom>
          </p:spPr>
        </p:pic>
        <p:pic>
          <p:nvPicPr>
            <p:cNvPr id="10" name="Picture 9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H="1">
              <a:off x="7413812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4200" y="3693645"/>
            <a:ext cx="5446713" cy="1470025"/>
          </a:xfrm>
        </p:spPr>
        <p:txBody>
          <a:bodyPr anchor="b" anchorCtr="0"/>
          <a:lstStyle>
            <a:lvl1pPr>
              <a:lnSpc>
                <a:spcPts val="6800"/>
              </a:lnSpc>
              <a:defRPr sz="6500">
                <a:latin typeface="+mj-lt"/>
              </a:defRPr>
            </a:lvl1pPr>
          </a:lstStyle>
          <a:p>
            <a:r>
              <a:rPr lang="en-GB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4200" y="5204011"/>
            <a:ext cx="5446713" cy="85164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257800" y="6356350"/>
            <a:ext cx="2133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AA97DDC-D21E-48F9-948A-A150CB649A5C}" type="datetimeFigureOut">
              <a:rPr lang="en-GB" smtClean="0"/>
              <a:t>11/10/15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52600" y="6356350"/>
            <a:ext cx="2895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pic>
        <p:nvPicPr>
          <p:cNvPr id="15" name="Picture 14" descr="HR-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480" y="4841209"/>
            <a:ext cx="6035040" cy="340391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Blan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822" cy="1536192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73625" y="381000"/>
            <a:ext cx="3813175" cy="5697538"/>
          </a:xfrm>
          <a:solidFill>
            <a:schemeClr val="bg1">
              <a:lumMod val="85000"/>
            </a:schemeClr>
          </a:solidFill>
          <a:ln w="101600">
            <a:solidFill>
              <a:schemeClr val="accent1">
                <a:lumMod val="40000"/>
                <a:lumOff val="60000"/>
                <a:alpha val="40000"/>
              </a:schemeClr>
            </a:solidFill>
            <a:miter lim="800000"/>
          </a:ln>
          <a:effectLst>
            <a:innerShdw blurRad="457200">
              <a:schemeClr val="accent1">
                <a:alpha val="80000"/>
              </a:schemeClr>
            </a:innerShdw>
            <a:softEdge rad="3175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9984" y="2209799"/>
            <a:ext cx="3613792" cy="3222625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400"/>
              </a:spcBef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</a:pPr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97DDC-D21E-48F9-948A-A150CB649A5C}" type="datetimeFigureOut">
              <a:rPr lang="en-GB" smtClean="0"/>
              <a:t>11/10/15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01834-8A1E-4757-B0F7-5C79642AD1D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4267200" y="0"/>
            <a:ext cx="4876800" cy="6858000"/>
            <a:chOff x="4267200" y="0"/>
            <a:chExt cx="4876800" cy="6858000"/>
          </a:xfrm>
        </p:grpSpPr>
        <p:pic>
          <p:nvPicPr>
            <p:cNvPr id="10" name="Picture 9" descr="Overlay-Blank.jpg"/>
            <p:cNvPicPr>
              <a:picLocks noChangeAspect="1"/>
            </p:cNvPicPr>
            <p:nvPr userDrawn="1"/>
          </p:nvPicPr>
          <p:blipFill>
            <a:blip r:embed="rId2"/>
            <a:srcRect l="4302" r="46875"/>
            <a:stretch>
              <a:fillRect/>
            </a:stretch>
          </p:blipFill>
          <p:spPr>
            <a:xfrm>
              <a:off x="4495800" y="0"/>
              <a:ext cx="4648200" cy="6858000"/>
            </a:xfrm>
            <a:prstGeom prst="rect">
              <a:avLst/>
            </a:prstGeom>
          </p:spPr>
        </p:pic>
        <p:pic>
          <p:nvPicPr>
            <p:cNvPr id="11" name="Picture 10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H="1">
              <a:off x="4267200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822" cy="1536192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73625" y="381000"/>
            <a:ext cx="3813175" cy="5697538"/>
          </a:xfrm>
          <a:solidFill>
            <a:schemeClr val="bg1">
              <a:lumMod val="85000"/>
            </a:schemeClr>
          </a:solidFill>
          <a:ln w="101600">
            <a:noFill/>
            <a:miter lim="800000"/>
          </a:ln>
          <a:effectLst>
            <a:innerShdw blurRad="457200">
              <a:schemeClr val="tx1">
                <a:lumMod val="50000"/>
                <a:lumOff val="50000"/>
                <a:alpha val="80000"/>
              </a:schemeClr>
            </a:innerShdw>
            <a:softEdge rad="1270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9984" y="2209799"/>
            <a:ext cx="3613792" cy="3222625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400"/>
              </a:spcBef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</a:pPr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97DDC-D21E-48F9-948A-A150CB649A5C}" type="datetimeFigureOut">
              <a:rPr lang="en-GB" smtClean="0"/>
              <a:t>11/10/15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01834-8A1E-4757-B0F7-5C79642AD1D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9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97DDC-D21E-48F9-948A-A150CB649A5C}" type="datetimeFigureOut">
              <a:rPr lang="en-GB" smtClean="0"/>
              <a:t>11/10/15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01834-8A1E-4757-B0F7-5C79642AD1D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0"/>
          <p:cNvGrpSpPr/>
          <p:nvPr/>
        </p:nvGrpSpPr>
        <p:grpSpPr>
          <a:xfrm>
            <a:off x="0" y="0"/>
            <a:ext cx="7696200" cy="6858000"/>
            <a:chOff x="0" y="0"/>
            <a:chExt cx="7696200" cy="685800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l="1471" r="16862"/>
            <a:stretch>
              <a:fillRect/>
            </a:stretch>
          </p:blipFill>
          <p:spPr>
            <a:xfrm>
              <a:off x="0" y="0"/>
              <a:ext cx="7467600" cy="6858000"/>
            </a:xfrm>
            <a:prstGeom prst="rect">
              <a:avLst/>
            </a:prstGeom>
          </p:spPr>
        </p:pic>
        <p:pic>
          <p:nvPicPr>
            <p:cNvPr id="9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7428309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0" y="381001"/>
            <a:ext cx="1447800" cy="5697538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1"/>
            <a:ext cx="6705600" cy="5697537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97DDC-D21E-48F9-948A-A150CB649A5C}" type="datetimeFigureOut">
              <a:rPr lang="en-GB" smtClean="0"/>
              <a:t>11/10/15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01834-8A1E-4757-B0F7-5C79642AD1D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9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97DDC-D21E-48F9-948A-A150CB649A5C}" type="datetimeFigureOut">
              <a:rPr lang="en-GB" smtClean="0"/>
              <a:t>11/10/15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01834-8A1E-4757-B0F7-5C79642AD1D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5"/>
          <p:cNvGrpSpPr/>
          <p:nvPr/>
        </p:nvGrpSpPr>
        <p:grpSpPr>
          <a:xfrm>
            <a:off x="0" y="0"/>
            <a:ext cx="1581220" cy="6858000"/>
            <a:chOff x="134471" y="0"/>
            <a:chExt cx="1581220" cy="6858000"/>
          </a:xfrm>
        </p:grpSpPr>
        <p:pic>
          <p:nvPicPr>
            <p:cNvPr id="7" name="Picture 6" descr="Overlay-Blank.jpg"/>
            <p:cNvPicPr>
              <a:picLocks noChangeAspect="1"/>
            </p:cNvPicPr>
            <p:nvPr userDrawn="1"/>
          </p:nvPicPr>
          <p:blipFill>
            <a:blip r:embed="rId2"/>
            <a:srcRect l="1471" r="83676"/>
            <a:stretch>
              <a:fillRect/>
            </a:stretch>
          </p:blipFill>
          <p:spPr>
            <a:xfrm>
              <a:off x="134471" y="0"/>
              <a:ext cx="1358153" cy="6858000"/>
            </a:xfrm>
            <a:prstGeom prst="rect">
              <a:avLst/>
            </a:prstGeom>
          </p:spPr>
        </p:pic>
        <p:pic>
          <p:nvPicPr>
            <p:cNvPr id="9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447800" y="0"/>
              <a:ext cx="267891" cy="6858000"/>
            </a:xfrm>
            <a:prstGeom prst="rect">
              <a:avLst/>
            </a:prstGeom>
          </p:spPr>
        </p:pic>
      </p:grpSp>
      <p:grpSp>
        <p:nvGrpSpPr>
          <p:cNvPr id="11" name="Group 16"/>
          <p:cNvGrpSpPr/>
          <p:nvPr/>
        </p:nvGrpSpPr>
        <p:grpSpPr>
          <a:xfrm>
            <a:off x="7546266" y="0"/>
            <a:ext cx="1597734" cy="6858000"/>
            <a:chOff x="7413812" y="0"/>
            <a:chExt cx="1597734" cy="685800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r="85125"/>
            <a:stretch>
              <a:fillRect/>
            </a:stretch>
          </p:blipFill>
          <p:spPr>
            <a:xfrm>
              <a:off x="7651376" y="0"/>
              <a:ext cx="1360170" cy="6858000"/>
            </a:xfrm>
            <a:prstGeom prst="rect">
              <a:avLst/>
            </a:prstGeom>
          </p:spPr>
        </p:pic>
        <p:pic>
          <p:nvPicPr>
            <p:cNvPr id="10" name="Picture 9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H="1">
              <a:off x="7413812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4200" y="3693645"/>
            <a:ext cx="5446713" cy="1470025"/>
          </a:xfrm>
        </p:spPr>
        <p:txBody>
          <a:bodyPr anchor="b" anchorCtr="0"/>
          <a:lstStyle>
            <a:lvl1pPr>
              <a:lnSpc>
                <a:spcPts val="6800"/>
              </a:lnSpc>
              <a:defRPr sz="6500">
                <a:latin typeface="+mj-lt"/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4200" y="5204011"/>
            <a:ext cx="5446713" cy="85164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257800" y="6356350"/>
            <a:ext cx="2133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AA97DDC-D21E-48F9-948A-A150CB649A5C}" type="datetimeFigureOut">
              <a:rPr lang="en-GB" smtClean="0"/>
              <a:t>11/10/15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52600" y="6356350"/>
            <a:ext cx="2895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pic>
        <p:nvPicPr>
          <p:cNvPr id="15" name="Picture 14" descr="HR-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480" y="4841209"/>
            <a:ext cx="6035040" cy="340391"/>
          </a:xfrm>
          <a:prstGeom prst="rect">
            <a:avLst/>
          </a:prstGeom>
        </p:spPr>
      </p:pic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3307977" y="950260"/>
            <a:ext cx="2528046" cy="2528046"/>
          </a:xfrm>
          <a:prstGeom prst="ellipse">
            <a:avLst/>
          </a:prstGeom>
          <a:solidFill>
            <a:schemeClr val="bg1">
              <a:lumMod val="85000"/>
            </a:schemeClr>
          </a:solidFill>
          <a:ln w="101600">
            <a:noFill/>
            <a:miter lim="800000"/>
          </a:ln>
          <a:effectLst>
            <a:innerShdw blurRad="762000">
              <a:schemeClr val="accent1">
                <a:alpha val="80000"/>
              </a:schemeClr>
            </a:innerShdw>
            <a:softEdge rad="317500"/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2400"/>
              </a:spcBef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4200" y="1851212"/>
            <a:ext cx="5446714" cy="1730375"/>
          </a:xfrm>
        </p:spPr>
        <p:txBody>
          <a:bodyPr anchor="b" anchorCtr="0"/>
          <a:lstStyle>
            <a:lvl1pPr algn="ctr">
              <a:lnSpc>
                <a:spcPts val="6800"/>
              </a:lnSpc>
              <a:defRPr sz="6500" b="0" cap="none" baseline="0">
                <a:latin typeface="+mj-lt"/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54200" y="3576918"/>
            <a:ext cx="5446714" cy="829982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97DDC-D21E-48F9-948A-A150CB649A5C}" type="datetimeFigureOut">
              <a:rPr lang="en-GB" smtClean="0"/>
              <a:t>11/10/15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01834-8A1E-4757-B0F7-5C79642AD1D7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9"/>
          <p:cNvGrpSpPr/>
          <p:nvPr/>
        </p:nvGrpSpPr>
        <p:grpSpPr>
          <a:xfrm>
            <a:off x="0" y="0"/>
            <a:ext cx="9144000" cy="1191256"/>
            <a:chOff x="0" y="0"/>
            <a:chExt cx="9144000" cy="1191256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b="85555"/>
            <a:stretch>
              <a:fillRect/>
            </a:stretch>
          </p:blipFill>
          <p:spPr>
            <a:xfrm>
              <a:off x="0" y="0"/>
              <a:ext cx="9144000" cy="990600"/>
            </a:xfrm>
            <a:prstGeom prst="rect">
              <a:avLst/>
            </a:prstGeom>
          </p:spPr>
        </p:pic>
        <p:pic>
          <p:nvPicPr>
            <p:cNvPr id="9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V="1">
              <a:off x="0" y="923365"/>
              <a:ext cx="9144000" cy="267891"/>
            </a:xfrm>
            <a:prstGeom prst="rect">
              <a:avLst/>
            </a:prstGeom>
          </p:spPr>
        </p:pic>
      </p:grpSp>
      <p:grpSp>
        <p:nvGrpSpPr>
          <p:cNvPr id="10" name="Group 10"/>
          <p:cNvGrpSpPr/>
          <p:nvPr/>
        </p:nvGrpSpPr>
        <p:grpSpPr>
          <a:xfrm flipV="1">
            <a:off x="0" y="5666744"/>
            <a:ext cx="9144000" cy="1191256"/>
            <a:chOff x="0" y="0"/>
            <a:chExt cx="9144000" cy="1191256"/>
          </a:xfrm>
        </p:grpSpPr>
        <p:pic>
          <p:nvPicPr>
            <p:cNvPr id="12" name="Picture 11" descr="Overlay-Blank.jpg"/>
            <p:cNvPicPr>
              <a:picLocks noChangeAspect="1"/>
            </p:cNvPicPr>
            <p:nvPr userDrawn="1"/>
          </p:nvPicPr>
          <p:blipFill>
            <a:blip r:embed="rId2"/>
            <a:srcRect b="85555"/>
            <a:stretch>
              <a:fillRect/>
            </a:stretch>
          </p:blipFill>
          <p:spPr>
            <a:xfrm>
              <a:off x="0" y="0"/>
              <a:ext cx="9144000" cy="990600"/>
            </a:xfrm>
            <a:prstGeom prst="rect">
              <a:avLst/>
            </a:prstGeom>
          </p:spPr>
        </p:pic>
        <p:pic>
          <p:nvPicPr>
            <p:cNvPr id="13" name="Picture 12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V="1">
              <a:off x="0" y="923365"/>
              <a:ext cx="9144000" cy="267891"/>
            </a:xfrm>
            <a:prstGeom prst="rect">
              <a:avLst/>
            </a:prstGeom>
          </p:spPr>
        </p:pic>
      </p:grpSp>
      <p:pic>
        <p:nvPicPr>
          <p:cNvPr id="14" name="Picture 13" descr="HR-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480" y="3258805"/>
            <a:ext cx="6035040" cy="340391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9" name="Picture 8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10" name="Picture 9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92162" y="1774825"/>
            <a:ext cx="3566160" cy="43037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6534" y="1774825"/>
            <a:ext cx="3566160" cy="43037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97DDC-D21E-48F9-948A-A150CB649A5C}" type="datetimeFigureOut">
              <a:rPr lang="en-GB" smtClean="0"/>
              <a:t>11/10/15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01834-8A1E-4757-B0F7-5C79642AD1D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11" name="Picture 10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12" name="Picture 11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1879320"/>
            <a:ext cx="3566160" cy="63976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7240" y="2590799"/>
            <a:ext cx="3566160" cy="3487739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6048" y="1879320"/>
            <a:ext cx="3566160" cy="63976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66048" y="2590799"/>
            <a:ext cx="3566160" cy="3487739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97DDC-D21E-48F9-948A-A150CB649A5C}" type="datetimeFigureOut">
              <a:rPr lang="en-GB" smtClean="0"/>
              <a:t>11/10/15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01834-8A1E-4757-B0F7-5C79642AD1D7}" type="slidenum">
              <a:rPr lang="en-GB" smtClean="0"/>
              <a:t>‹#›</a:t>
            </a:fld>
            <a:endParaRPr lang="en-GB"/>
          </a:p>
        </p:txBody>
      </p:sp>
      <p:pic>
        <p:nvPicPr>
          <p:cNvPr id="14" name="Picture 13" descr="Overlay-HorizontalBridge.jpg"/>
          <p:cNvPicPr>
            <a:picLocks noChangeAspect="1"/>
          </p:cNvPicPr>
          <p:nvPr/>
        </p:nvPicPr>
        <p:blipFill>
          <a:blip r:embed="rId3"/>
          <a:srcRect t="23425" r="61031" b="39764"/>
          <a:stretch>
            <a:fillRect/>
          </a:stretch>
        </p:blipFill>
        <p:spPr>
          <a:xfrm>
            <a:off x="4766048" y="2460812"/>
            <a:ext cx="3563348" cy="9861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</p:pic>
      <p:pic>
        <p:nvPicPr>
          <p:cNvPr id="15" name="Picture 14" descr="Overlay-HorizontalBridge.jpg"/>
          <p:cNvPicPr>
            <a:picLocks noChangeAspect="1"/>
          </p:cNvPicPr>
          <p:nvPr/>
        </p:nvPicPr>
        <p:blipFill>
          <a:blip r:embed="rId3"/>
          <a:srcRect t="23425" r="61031" b="39764"/>
          <a:stretch>
            <a:fillRect/>
          </a:stretch>
        </p:blipFill>
        <p:spPr>
          <a:xfrm>
            <a:off x="780052" y="2460812"/>
            <a:ext cx="3563348" cy="9861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7" name="Picture 6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8" name="Picture 7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97DDC-D21E-48F9-948A-A150CB649A5C}" type="datetimeFigureOut">
              <a:rPr lang="en-GB" smtClean="0"/>
              <a:t>11/10/15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01834-8A1E-4757-B0F7-5C79642AD1D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-Blan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97DDC-D21E-48F9-948A-A150CB649A5C}" type="datetimeFigureOut">
              <a:rPr lang="en-GB" smtClean="0"/>
              <a:t>11/10/15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01834-8A1E-4757-B0F7-5C79642AD1D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1"/>
          <p:cNvGrpSpPr/>
          <p:nvPr/>
        </p:nvGrpSpPr>
        <p:grpSpPr>
          <a:xfrm>
            <a:off x="4267200" y="0"/>
            <a:ext cx="4876800" cy="6858000"/>
            <a:chOff x="4267200" y="0"/>
            <a:chExt cx="4876800" cy="6858000"/>
          </a:xfrm>
        </p:grpSpPr>
        <p:pic>
          <p:nvPicPr>
            <p:cNvPr id="9" name="Picture 8" descr="Overlay-Blank.jpg"/>
            <p:cNvPicPr>
              <a:picLocks noChangeAspect="1"/>
            </p:cNvPicPr>
            <p:nvPr userDrawn="1"/>
          </p:nvPicPr>
          <p:blipFill>
            <a:blip r:embed="rId2"/>
            <a:srcRect l="4302" r="46875"/>
            <a:stretch>
              <a:fillRect/>
            </a:stretch>
          </p:blipFill>
          <p:spPr>
            <a:xfrm>
              <a:off x="4495800" y="0"/>
              <a:ext cx="4648200" cy="6858000"/>
            </a:xfrm>
            <a:prstGeom prst="rect">
              <a:avLst/>
            </a:prstGeom>
          </p:spPr>
        </p:pic>
        <p:pic>
          <p:nvPicPr>
            <p:cNvPr id="10" name="Picture 9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H="1">
              <a:off x="4267200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776" cy="1537447"/>
          </a:xfrm>
        </p:spPr>
        <p:txBody>
          <a:bodyPr anchor="b"/>
          <a:lstStyle>
            <a:lvl1pPr algn="ctr">
              <a:lnSpc>
                <a:spcPct val="100000"/>
              </a:lnSpc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85859" y="381001"/>
            <a:ext cx="3813174" cy="5697537"/>
          </a:xfrm>
        </p:spPr>
        <p:txBody>
          <a:bodyPr>
            <a:normAutofit/>
          </a:bodyPr>
          <a:lstStyle>
            <a:lvl1pPr>
              <a:defRPr sz="2400" b="0"/>
            </a:lvl1pPr>
            <a:lvl2pPr>
              <a:defRPr sz="2200" b="0"/>
            </a:lvl2pPr>
            <a:lvl3pPr>
              <a:defRPr sz="2000" b="0"/>
            </a:lvl3pPr>
            <a:lvl4pPr>
              <a:defRPr sz="1800" b="0"/>
            </a:lvl4pPr>
            <a:lvl5pPr>
              <a:defRPr sz="18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2209801"/>
            <a:ext cx="3612776" cy="32004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 b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97DDC-D21E-48F9-948A-A150CB649A5C}" type="datetimeFigureOut">
              <a:rPr lang="en-GB" smtClean="0"/>
              <a:t>11/10/15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67200" y="6356350"/>
            <a:ext cx="609600" cy="365125"/>
          </a:xfrm>
        </p:spPr>
        <p:txBody>
          <a:bodyPr/>
          <a:lstStyle>
            <a:lvl1pPr algn="ctr">
              <a:defRPr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4DD01834-8A1E-4757-B0F7-5C79642AD1D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92162" y="40341"/>
            <a:ext cx="7570787" cy="14119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2162" y="1761565"/>
            <a:ext cx="7570787" cy="42896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51812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EAA97DDC-D21E-48F9-948A-A150CB649A5C}" type="datetimeFigureOut">
              <a:rPr lang="en-GB" smtClean="0"/>
              <a:t>11/10/15</a:t>
            </a:fld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67200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4DD01834-8A1E-4757-B0F7-5C79642AD1D7}" type="slidenum">
              <a:rPr lang="en-GB" smtClean="0"/>
              <a:t>‹#›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2035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  <p:sldLayoutId id="2147483851" r:id="rId12"/>
    <p:sldLayoutId id="2147483852" r:id="rId13"/>
  </p:sldLayoutIdLst>
  <p:txStyles>
    <p:titleStyle>
      <a:lvl1pPr algn="ctr" defTabSz="914400" rtl="0" eaLnBrk="1" latinLnBrk="0" hangingPunct="1">
        <a:lnSpc>
          <a:spcPts val="6000"/>
        </a:lnSpc>
        <a:spcBef>
          <a:spcPct val="0"/>
        </a:spcBef>
        <a:buNone/>
        <a:defRPr sz="5400" kern="120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400"/>
        </a:spcBef>
        <a:buClr>
          <a:schemeClr val="accent1">
            <a:lumMod val="60000"/>
            <a:lumOff val="40000"/>
          </a:schemeClr>
        </a:buClr>
        <a:buFont typeface="Candara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tx2"/>
        </a:buClr>
        <a:buFont typeface="Candara" pitchFamily="34" charset="0"/>
        <a:buChar char="•"/>
        <a:defRPr sz="2600" kern="1200">
          <a:solidFill>
            <a:schemeClr val="tx2"/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Font typeface="Candara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tx2"/>
        </a:buClr>
        <a:buFont typeface="Candara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Font typeface="Candara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20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lang="en-US" sz="20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20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lang="en-US" sz="2000" kern="1200" dirty="0" smtClean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4200" y="943428"/>
            <a:ext cx="5446713" cy="2987524"/>
          </a:xfrm>
        </p:spPr>
        <p:txBody>
          <a:bodyPr>
            <a:noAutofit/>
          </a:bodyPr>
          <a:lstStyle/>
          <a:p>
            <a:r>
              <a:rPr lang="en-US" u="sng" dirty="0" smtClean="0"/>
              <a:t/>
            </a:r>
            <a:br>
              <a:rPr lang="en-US" u="sng" dirty="0" smtClean="0"/>
            </a:br>
            <a:r>
              <a:rPr lang="en-US" dirty="0" smtClean="0">
                <a:latin typeface="Apple Chancery"/>
                <a:cs typeface="Apple Chancery"/>
              </a:rPr>
              <a:t>Osteoporosis: What women need to know</a:t>
            </a:r>
            <a:endParaRPr lang="en-US" dirty="0">
              <a:latin typeface="Apple Chancery"/>
              <a:cs typeface="Apple Chancery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Women’s Health Information Evening</a:t>
            </a:r>
          </a:p>
          <a:p>
            <a:r>
              <a:rPr lang="en-US" dirty="0" smtClean="0"/>
              <a:t>Dr Katie Wood, GP Registrar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0298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latin typeface="Apple Chancery"/>
                <a:cs typeface="Apple Chancery"/>
              </a:rPr>
              <a:t>Where can I find out more?</a:t>
            </a:r>
            <a:endParaRPr lang="en-US" sz="4400" dirty="0">
              <a:latin typeface="Apple Chancery"/>
              <a:cs typeface="Apple Chancery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2162" y="1761565"/>
            <a:ext cx="7570787" cy="4734684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/>
              <a:t>Arthritis Research UK 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 smtClean="0"/>
              <a:t>Copeman</a:t>
            </a:r>
            <a:r>
              <a:rPr lang="en-US" dirty="0" smtClean="0"/>
              <a:t> House</a:t>
            </a:r>
            <a:br>
              <a:rPr lang="en-US" dirty="0" smtClean="0"/>
            </a:br>
            <a:r>
              <a:rPr lang="en-US" dirty="0" smtClean="0"/>
              <a:t>St Mary’s Court</a:t>
            </a:r>
            <a:br>
              <a:rPr lang="en-US" dirty="0" smtClean="0"/>
            </a:br>
            <a:r>
              <a:rPr lang="en-US" dirty="0" smtClean="0"/>
              <a:t>St Mary’s Gate, Chesterfield Derbyshire S41 7TD</a:t>
            </a:r>
            <a:br>
              <a:rPr lang="en-US" dirty="0" smtClean="0"/>
            </a:br>
            <a:r>
              <a:rPr lang="en-US" dirty="0" smtClean="0"/>
              <a:t>Phone: 0300 790 0400 </a:t>
            </a:r>
            <a:br>
              <a:rPr lang="en-US" dirty="0" smtClean="0"/>
            </a:br>
            <a:r>
              <a:rPr lang="en-US" dirty="0" err="1" smtClean="0"/>
              <a:t>www.arthritisresearchuk.org</a:t>
            </a:r>
            <a:r>
              <a:rPr lang="en-US" dirty="0" smtClean="0"/>
              <a:t> </a:t>
            </a:r>
          </a:p>
          <a:p>
            <a:r>
              <a:rPr lang="en-US" b="1" dirty="0"/>
              <a:t>National Osteoporosis Society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Camerton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Bath BA2 0PJ</a:t>
            </a:r>
            <a:br>
              <a:rPr lang="en-US" dirty="0"/>
            </a:br>
            <a:r>
              <a:rPr lang="en-US" dirty="0"/>
              <a:t>Phone: 01761 471771</a:t>
            </a:r>
            <a:br>
              <a:rPr lang="en-US" dirty="0"/>
            </a:br>
            <a:r>
              <a:rPr lang="en-US" dirty="0"/>
              <a:t>Helpline: 0845 450 0230</a:t>
            </a:r>
            <a:br>
              <a:rPr lang="en-US" dirty="0"/>
            </a:br>
            <a:r>
              <a:rPr lang="en-US" dirty="0"/>
              <a:t>Helpline email: </a:t>
            </a:r>
            <a:r>
              <a:rPr lang="en-US" dirty="0" err="1"/>
              <a:t>nurses@nos.org.uk</a:t>
            </a:r>
            <a:r>
              <a:rPr lang="en-US" dirty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www.nos.org.uk</a:t>
            </a:r>
            <a:r>
              <a:rPr lang="en-US" dirty="0" smtClean="0"/>
              <a:t> </a:t>
            </a:r>
          </a:p>
          <a:p>
            <a:r>
              <a:rPr lang="en-US" b="1" dirty="0" smtClean="0"/>
              <a:t>NHS Choices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The NHS Choices website has a useful overview </a:t>
            </a:r>
            <a:r>
              <a:rPr lang="en-US" dirty="0"/>
              <a:t>of </a:t>
            </a:r>
            <a:r>
              <a:rPr lang="en-US" dirty="0" smtClean="0"/>
              <a:t>Osteoporosis</a:t>
            </a:r>
            <a:br>
              <a:rPr lang="en-US" dirty="0" smtClean="0"/>
            </a:br>
            <a:r>
              <a:rPr lang="en-US" dirty="0" err="1" smtClean="0"/>
              <a:t>www.nhs.uk</a:t>
            </a:r>
            <a:r>
              <a:rPr lang="en-US" dirty="0" smtClean="0"/>
              <a:t>/conditions/osteoporosis/pages/</a:t>
            </a:r>
            <a:r>
              <a:rPr lang="en-US" dirty="0" err="1" smtClean="0"/>
              <a:t>introduction.aspx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6009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4200" y="568477"/>
            <a:ext cx="5446713" cy="2987524"/>
          </a:xfrm>
        </p:spPr>
        <p:txBody>
          <a:bodyPr>
            <a:noAutofit/>
          </a:bodyPr>
          <a:lstStyle/>
          <a:p>
            <a:r>
              <a:rPr lang="en-US" u="sng" dirty="0" smtClean="0"/>
              <a:t/>
            </a:r>
            <a:br>
              <a:rPr lang="en-US" u="sng" dirty="0" smtClean="0"/>
            </a:br>
            <a:r>
              <a:rPr lang="en-US" dirty="0" smtClean="0">
                <a:latin typeface="Apple Chancery"/>
                <a:cs typeface="Apple Chancery"/>
              </a:rPr>
              <a:t>Pelvic Organ Prolapse</a:t>
            </a:r>
            <a:endParaRPr lang="en-US" dirty="0">
              <a:latin typeface="Apple Chancery"/>
              <a:cs typeface="Apple Chancery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Women’s Health Information Evening</a:t>
            </a:r>
          </a:p>
          <a:p>
            <a:r>
              <a:rPr lang="en-US" dirty="0" smtClean="0"/>
              <a:t>Dr Katie Wood, GP Registrar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8880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latin typeface="Apple Chancery"/>
                <a:cs typeface="Apple Chancery"/>
              </a:rPr>
              <a:t>Pelvic Organ Prolapse</a:t>
            </a:r>
            <a:endParaRPr lang="en-US" sz="4400" dirty="0">
              <a:latin typeface="Apple Chancery"/>
              <a:cs typeface="Apple Chancery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pelvic organ prolapse happens</a:t>
            </a:r>
          </a:p>
          <a:p>
            <a:r>
              <a:rPr lang="en-US" dirty="0" smtClean="0"/>
              <a:t>The different types of prolapse</a:t>
            </a:r>
          </a:p>
          <a:p>
            <a:r>
              <a:rPr lang="en-US" dirty="0" smtClean="0"/>
              <a:t>When to see your GP</a:t>
            </a:r>
          </a:p>
          <a:p>
            <a:r>
              <a:rPr lang="en-US" dirty="0" smtClean="0"/>
              <a:t>What are the options for treatment?</a:t>
            </a:r>
          </a:p>
          <a:p>
            <a:r>
              <a:rPr lang="en-US" dirty="0" smtClean="0"/>
              <a:t>Can prolapse be prevented?</a:t>
            </a:r>
          </a:p>
          <a:p>
            <a:r>
              <a:rPr lang="en-US" dirty="0" smtClean="0"/>
              <a:t>More information on pelvic organ prolapse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1369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latin typeface="Apple Chancery"/>
                <a:cs typeface="Apple Chancery"/>
              </a:rPr>
              <a:t>Why pelvic organ prolapse happens</a:t>
            </a:r>
            <a:endParaRPr lang="en-US" sz="4400" dirty="0">
              <a:latin typeface="Apple Chancery"/>
              <a:cs typeface="Apple Chancery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organs within a woman’s pelvis (uterus, bladder and rectum) are normally held in place by ligaments and muscles known as the pelvic floor</a:t>
            </a:r>
          </a:p>
          <a:p>
            <a:r>
              <a:rPr lang="en-US" dirty="0" smtClean="0"/>
              <a:t>If these support structures are weakened by overstretching, the pelvic organs can bulge (prolapse) from their natural position into the vagina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79690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latin typeface="Apple Chancery"/>
                <a:cs typeface="Apple Chancery"/>
              </a:rPr>
              <a:t>Why pelvic organ prolapse happens</a:t>
            </a:r>
            <a:endParaRPr lang="en-US" sz="4400" dirty="0">
              <a:latin typeface="Apple Chancery"/>
              <a:cs typeface="Apple Chancery"/>
            </a:endParaRPr>
          </a:p>
        </p:txBody>
      </p:sp>
      <p:pic>
        <p:nvPicPr>
          <p:cNvPr id="4" name="Content Placeholder 3" descr="Screen Shot 2015-10-05 at 21.04.22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2258" b="-1225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404084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latin typeface="Apple Chancery"/>
                <a:cs typeface="Apple Chancery"/>
              </a:rPr>
              <a:t>The different types of prolapse</a:t>
            </a:r>
            <a:endParaRPr lang="en-US" sz="4400" dirty="0">
              <a:latin typeface="Apple Chancery"/>
              <a:cs typeface="Apple Chancery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2162" y="1761565"/>
            <a:ext cx="7570787" cy="468584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A </a:t>
            </a:r>
            <a:r>
              <a:rPr lang="en-US" dirty="0" smtClean="0">
                <a:solidFill>
                  <a:schemeClr val="tx1"/>
                </a:solidFill>
              </a:rPr>
              <a:t>prolapse may arise: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In the front wall of the vagina (from the </a:t>
            </a:r>
            <a:r>
              <a:rPr lang="en-US" b="1" dirty="0" smtClean="0">
                <a:solidFill>
                  <a:schemeClr val="tx1"/>
                </a:solidFill>
              </a:rPr>
              <a:t>bladder</a:t>
            </a:r>
            <a:r>
              <a:rPr lang="en-US" dirty="0" smtClean="0">
                <a:solidFill>
                  <a:schemeClr val="tx1"/>
                </a:solidFill>
              </a:rPr>
              <a:t> bulging into the vagina)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In the back wall of the vagina (from the </a:t>
            </a:r>
            <a:r>
              <a:rPr lang="en-US" b="1" dirty="0" smtClean="0">
                <a:solidFill>
                  <a:schemeClr val="tx1"/>
                </a:solidFill>
              </a:rPr>
              <a:t>rectum</a:t>
            </a:r>
            <a:r>
              <a:rPr lang="en-US" dirty="0" smtClean="0">
                <a:solidFill>
                  <a:schemeClr val="tx1"/>
                </a:solidFill>
              </a:rPr>
              <a:t> bulging into the vagina)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At the top of the vagina (from the </a:t>
            </a:r>
            <a:r>
              <a:rPr lang="en-US" b="1" dirty="0" smtClean="0">
                <a:solidFill>
                  <a:schemeClr val="tx1"/>
                </a:solidFill>
              </a:rPr>
              <a:t>uterus</a:t>
            </a:r>
            <a:r>
              <a:rPr lang="en-US" dirty="0" smtClean="0">
                <a:solidFill>
                  <a:schemeClr val="tx1"/>
                </a:solidFill>
              </a:rPr>
              <a:t> hanging down into the vagina)</a:t>
            </a:r>
            <a:endParaRPr lang="en-US" dirty="0"/>
          </a:p>
          <a:p>
            <a:r>
              <a:rPr lang="en-US" dirty="0" smtClean="0"/>
              <a:t>Many </a:t>
            </a:r>
            <a:r>
              <a:rPr lang="en-US" dirty="0"/>
              <a:t>women have </a:t>
            </a:r>
            <a:r>
              <a:rPr lang="en-US" b="1" dirty="0" smtClean="0"/>
              <a:t>more than one </a:t>
            </a:r>
            <a:r>
              <a:rPr lang="en-US" dirty="0" smtClean="0"/>
              <a:t>type of prolapse at the same time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42847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latin typeface="Apple Chancery"/>
                <a:cs typeface="Apple Chancery"/>
              </a:rPr>
              <a:t>When to see your GP</a:t>
            </a:r>
            <a:endParaRPr lang="en-US" sz="4400" dirty="0">
              <a:latin typeface="Apple Chancery"/>
              <a:cs typeface="Apple Chancery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Pelvic organ prolapse isn't life-threatening, but it can affect your quality of </a:t>
            </a:r>
            <a:r>
              <a:rPr lang="en-US" dirty="0" smtClean="0"/>
              <a:t>life</a:t>
            </a:r>
            <a:endParaRPr lang="en-GB" dirty="0"/>
          </a:p>
          <a:p>
            <a:r>
              <a:rPr lang="en-US" dirty="0"/>
              <a:t>See your GP if you have any of the symptoms of a </a:t>
            </a:r>
            <a:r>
              <a:rPr lang="en-US" dirty="0" smtClean="0"/>
              <a:t>prolapse</a:t>
            </a:r>
          </a:p>
          <a:p>
            <a:pPr lvl="1"/>
            <a:r>
              <a:rPr lang="en-US" dirty="0" smtClean="0"/>
              <a:t>a </a:t>
            </a:r>
            <a:r>
              <a:rPr lang="en-US" dirty="0"/>
              <a:t>sensation of a bulge or something coming down or out of the vagina, which sometimes needs to be pushed </a:t>
            </a:r>
            <a:r>
              <a:rPr lang="en-US" dirty="0" smtClean="0"/>
              <a:t>back</a:t>
            </a:r>
            <a:endParaRPr lang="en-GB" dirty="0"/>
          </a:p>
          <a:p>
            <a:pPr lvl="1"/>
            <a:r>
              <a:rPr lang="en-US" dirty="0" smtClean="0"/>
              <a:t>discomfort </a:t>
            </a:r>
            <a:r>
              <a:rPr lang="en-US" dirty="0"/>
              <a:t>during </a:t>
            </a:r>
            <a:r>
              <a:rPr lang="en-US" dirty="0" smtClean="0"/>
              <a:t>sex</a:t>
            </a:r>
            <a:endParaRPr lang="en-GB" dirty="0"/>
          </a:p>
          <a:p>
            <a:pPr lvl="1"/>
            <a:r>
              <a:rPr lang="en-US" dirty="0" smtClean="0"/>
              <a:t>problems</a:t>
            </a:r>
            <a:r>
              <a:rPr lang="en-US" dirty="0"/>
              <a:t> passing urine – such as slow stream, a feeling of not emptying the bladder fully, needing to urinate more often and leaking a small amount of urine when you cough, sneeze or </a:t>
            </a:r>
            <a:r>
              <a:rPr lang="en-US" dirty="0" smtClean="0"/>
              <a:t>exercise</a:t>
            </a:r>
          </a:p>
          <a:p>
            <a:pPr lvl="1"/>
            <a:r>
              <a:rPr lang="en-US" dirty="0" smtClean="0"/>
              <a:t>Problems passing stools – such as having to strain to pass stools, a feeling that your bowels have not emptied fully, the need to push on, or around, your vagina to enable stools to pass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28384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latin typeface="Apple Chancery"/>
                <a:cs typeface="Apple Chancery"/>
              </a:rPr>
              <a:t>When to see your GP</a:t>
            </a:r>
            <a:endParaRPr lang="en-US" sz="4400" dirty="0">
              <a:latin typeface="Apple Chancery"/>
              <a:cs typeface="Apple Chancery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prolapse is suspected, your doctor will carry out a vaginal examination. This will usually involve passing a speculum into the vagina to see exactly which organ(s) are prolapsing</a:t>
            </a:r>
          </a:p>
          <a:p>
            <a:r>
              <a:rPr lang="en-US" dirty="0" smtClean="0"/>
              <a:t>This only takes a few minutes and is similar to having a smear test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8353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latin typeface="Apple Chancery"/>
                <a:cs typeface="Apple Chancery"/>
              </a:rPr>
              <a:t>What are the options for treatment?</a:t>
            </a:r>
            <a:endParaRPr lang="en-US" sz="4400" dirty="0">
              <a:latin typeface="Apple Chancery"/>
              <a:cs typeface="Apple Chancery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2162" y="1761565"/>
            <a:ext cx="7570787" cy="4636996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Lifestyle changes</a:t>
            </a:r>
          </a:p>
          <a:p>
            <a:pPr lvl="1"/>
            <a:r>
              <a:rPr lang="en-US" dirty="0" smtClean="0"/>
              <a:t>Most women with mild prolapse don’t need treatment, as the problem doesn’t seriously interfere with their normal activities</a:t>
            </a:r>
          </a:p>
          <a:p>
            <a:pPr lvl="1"/>
            <a:r>
              <a:rPr lang="en-US" dirty="0" smtClean="0"/>
              <a:t>Lifestyle changes such as weight loss and pelvic floor exercises may stop the prolapse from getting any worse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en-US" dirty="0" smtClean="0"/>
              <a:t>A vaginal </a:t>
            </a:r>
            <a:r>
              <a:rPr lang="en-US" dirty="0" err="1" smtClean="0"/>
              <a:t>pessary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A plastic </a:t>
            </a:r>
            <a:r>
              <a:rPr lang="en-US" dirty="0"/>
              <a:t>or silicone device that fits into the vagina to help support the pelvic organs and hold up the uterus </a:t>
            </a:r>
          </a:p>
          <a:p>
            <a:pPr lvl="1"/>
            <a:r>
              <a:rPr lang="en-US" dirty="0" smtClean="0"/>
              <a:t>Many GPs are able to insert these</a:t>
            </a:r>
          </a:p>
          <a:p>
            <a:pPr lvl="1"/>
            <a:r>
              <a:rPr lang="en-US" dirty="0" smtClean="0"/>
              <a:t>Particularly helpful for prolapse affecting the front and top walls of the vagina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6756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latin typeface="Apple Chancery"/>
                <a:cs typeface="Apple Chancery"/>
              </a:rPr>
              <a:t>What are the options for treatment?</a:t>
            </a:r>
            <a:endParaRPr lang="en-US" sz="4400" dirty="0">
              <a:latin typeface="Apple Chancery"/>
              <a:cs typeface="Apple Chancery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n-US" dirty="0" smtClean="0"/>
              <a:t>Surgery</a:t>
            </a:r>
          </a:p>
          <a:p>
            <a:pPr lvl="1"/>
            <a:r>
              <a:rPr lang="en-US" dirty="0" smtClean="0"/>
              <a:t>The decision will depend on how severe your symptoms are and how your prolapse affects your daily life</a:t>
            </a:r>
          </a:p>
          <a:p>
            <a:pPr lvl="1"/>
            <a:r>
              <a:rPr lang="en-US" dirty="0" smtClean="0"/>
              <a:t>You may want to consider surgery if other options have not adequately helped</a:t>
            </a:r>
          </a:p>
          <a:p>
            <a:pPr marL="34925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560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pple Chancery"/>
                <a:cs typeface="Apple Chancery"/>
              </a:rPr>
              <a:t>Osteoporosis</a:t>
            </a:r>
            <a:endParaRPr lang="en-US" dirty="0">
              <a:latin typeface="Apple Chancery"/>
              <a:cs typeface="Apple Chancery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2162" y="2032000"/>
            <a:ext cx="7570787" cy="4019176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What is osteoporosis?</a:t>
            </a:r>
          </a:p>
          <a:p>
            <a:r>
              <a:rPr lang="en-US" dirty="0" smtClean="0"/>
              <a:t>What increases my chances of getting osteoporosis?</a:t>
            </a:r>
            <a:endParaRPr lang="en-US" dirty="0"/>
          </a:p>
          <a:p>
            <a:r>
              <a:rPr lang="en-US" dirty="0" smtClean="0"/>
              <a:t>How can I find out if I have osteoporosis?</a:t>
            </a:r>
          </a:p>
          <a:p>
            <a:r>
              <a:rPr lang="en-US" dirty="0" smtClean="0"/>
              <a:t>How can I prevent it?</a:t>
            </a:r>
          </a:p>
          <a:p>
            <a:r>
              <a:rPr lang="en-US" dirty="0" smtClean="0"/>
              <a:t>How is it treated?</a:t>
            </a:r>
          </a:p>
          <a:p>
            <a:r>
              <a:rPr lang="en-US" dirty="0" smtClean="0"/>
              <a:t>More information on osteoporosis</a:t>
            </a:r>
          </a:p>
        </p:txBody>
      </p:sp>
    </p:spTree>
    <p:extLst>
      <p:ext uri="{BB962C8B-B14F-4D97-AF65-F5344CB8AC3E}">
        <p14:creationId xmlns:p14="http://schemas.microsoft.com/office/powerpoint/2010/main" val="9640429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latin typeface="Apple Chancery"/>
                <a:cs typeface="Apple Chancery"/>
              </a:rPr>
              <a:t>Can prolapse be prevented?</a:t>
            </a:r>
            <a:endParaRPr lang="en-US" sz="4400" dirty="0">
              <a:latin typeface="Apple Chancery"/>
              <a:cs typeface="Apple Chancery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Regular pelvic floor exercises, especially if you are planning to get pregnant, are pregnant, or have given </a:t>
            </a:r>
            <a:r>
              <a:rPr lang="en-US" dirty="0" smtClean="0"/>
              <a:t>birth</a:t>
            </a:r>
          </a:p>
          <a:p>
            <a:pPr marL="692150" lvl="2" indent="-342900">
              <a:spcBef>
                <a:spcPts val="2400"/>
              </a:spcBef>
            </a:pPr>
            <a:r>
              <a:rPr lang="en-US" dirty="0" smtClean="0"/>
              <a:t>Good guide for pelvic floor exercises available here:</a:t>
            </a:r>
            <a:br>
              <a:rPr lang="en-US" dirty="0" smtClean="0"/>
            </a:br>
            <a:r>
              <a:rPr lang="en-US" dirty="0" smtClean="0"/>
              <a:t>http</a:t>
            </a:r>
            <a:r>
              <a:rPr lang="en-US" dirty="0"/>
              <a:t>://</a:t>
            </a:r>
            <a:r>
              <a:rPr lang="en-US" dirty="0" err="1"/>
              <a:t>www.guysandstthomas.nhs.uk</a:t>
            </a:r>
            <a:r>
              <a:rPr lang="en-US" dirty="0"/>
              <a:t>/resources/patient-information/maternity/pelvic-floor-exercises-for-</a:t>
            </a:r>
            <a:r>
              <a:rPr lang="en-US" dirty="0" err="1" smtClean="0"/>
              <a:t>women.pdf</a:t>
            </a:r>
            <a:endParaRPr lang="en-US" dirty="0"/>
          </a:p>
          <a:p>
            <a:r>
              <a:rPr lang="en-US" dirty="0" smtClean="0"/>
              <a:t>If </a:t>
            </a:r>
            <a:r>
              <a:rPr lang="en-US" dirty="0"/>
              <a:t>you are overweight, try to lose </a:t>
            </a:r>
            <a:r>
              <a:rPr lang="en-US" dirty="0" smtClean="0"/>
              <a:t>weight</a:t>
            </a:r>
            <a:endParaRPr lang="en-US" dirty="0"/>
          </a:p>
          <a:p>
            <a:r>
              <a:rPr lang="en-US" dirty="0">
                <a:solidFill>
                  <a:schemeClr val="tx1"/>
                </a:solidFill>
              </a:rPr>
              <a:t>Eat a </a:t>
            </a:r>
            <a:r>
              <a:rPr lang="en-US" dirty="0" smtClean="0">
                <a:solidFill>
                  <a:schemeClr val="tx1"/>
                </a:solidFill>
              </a:rPr>
              <a:t>high-</a:t>
            </a:r>
            <a:r>
              <a:rPr lang="en-US" dirty="0" err="1" smtClean="0">
                <a:solidFill>
                  <a:schemeClr val="tx1"/>
                </a:solidFill>
              </a:rPr>
              <a:t>fibre</a:t>
            </a:r>
            <a:r>
              <a:rPr lang="en-US" dirty="0" smtClean="0">
                <a:solidFill>
                  <a:schemeClr val="tx1"/>
                </a:solidFill>
              </a:rPr>
              <a:t> diet and drink plenty of water to avoid constipation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517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latin typeface="Apple Chancery"/>
                <a:cs typeface="Apple Chancery"/>
              </a:rPr>
              <a:t>Where can I find out more?</a:t>
            </a:r>
            <a:endParaRPr lang="en-US" sz="4400" dirty="0">
              <a:latin typeface="Apple Chancery"/>
              <a:cs typeface="Apple Chancery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Royal College of Obstetricians and </a:t>
            </a:r>
            <a:r>
              <a:rPr lang="en-US" b="1" dirty="0" err="1" smtClean="0"/>
              <a:t>Gynaecologists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Their website has a useful patient information leaflet on pelvic organ prolapse, and links to further information</a:t>
            </a:r>
            <a:br>
              <a:rPr lang="en-US" dirty="0" smtClean="0"/>
            </a:br>
            <a:r>
              <a:rPr lang="en-US" dirty="0" err="1" smtClean="0"/>
              <a:t>www.rcog.org.uk</a:t>
            </a:r>
            <a:endParaRPr lang="en-US" dirty="0"/>
          </a:p>
          <a:p>
            <a:r>
              <a:rPr lang="en-US" b="1" dirty="0" smtClean="0"/>
              <a:t>Bladder and Bowel Foundation</a:t>
            </a:r>
            <a:br>
              <a:rPr lang="en-US" b="1" dirty="0" smtClean="0"/>
            </a:br>
            <a:r>
              <a:rPr lang="en-US" dirty="0" smtClean="0"/>
              <a:t>Helpline – 08453450165</a:t>
            </a:r>
            <a:br>
              <a:rPr lang="en-US" dirty="0" smtClean="0"/>
            </a:br>
            <a:r>
              <a:rPr lang="en-US" dirty="0" err="1" smtClean="0"/>
              <a:t>www.bladderandbowelfoundation.org</a:t>
            </a:r>
            <a:endParaRPr lang="en-US" b="1" dirty="0" smtClean="0"/>
          </a:p>
          <a:p>
            <a:r>
              <a:rPr lang="en-US" b="1" dirty="0" err="1" smtClean="0"/>
              <a:t>Patient.co.uk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A good patient information leaflet titled ‘genitourinary prolapse’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6138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pple Chancery"/>
                <a:cs typeface="Apple Chancery"/>
              </a:rPr>
              <a:t>What is osteoporosis?</a:t>
            </a:r>
            <a:endParaRPr lang="en-US" dirty="0">
              <a:latin typeface="Apple Chancery"/>
              <a:cs typeface="Apple Chancery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</a:t>
            </a:r>
            <a:r>
              <a:rPr lang="en-US" dirty="0" smtClean="0"/>
              <a:t> </a:t>
            </a:r>
            <a:r>
              <a:rPr lang="en-US" dirty="0"/>
              <a:t>condition </a:t>
            </a:r>
            <a:r>
              <a:rPr lang="en-US" dirty="0" smtClean="0"/>
              <a:t>which makes the bones fragile, and </a:t>
            </a:r>
            <a:r>
              <a:rPr lang="en-US" dirty="0"/>
              <a:t>more likely to </a:t>
            </a:r>
            <a:r>
              <a:rPr lang="en-US" dirty="0" smtClean="0"/>
              <a:t>break</a:t>
            </a:r>
          </a:p>
          <a:p>
            <a:r>
              <a:rPr lang="en-US" dirty="0"/>
              <a:t>There are usually no warnings you've developed osteoporosis and it's often only diagnosed when </a:t>
            </a:r>
            <a:r>
              <a:rPr lang="en-US" dirty="0" smtClean="0"/>
              <a:t>a </a:t>
            </a:r>
            <a:r>
              <a:rPr lang="en-US" dirty="0"/>
              <a:t>bone is fractured after even </a:t>
            </a:r>
            <a:r>
              <a:rPr lang="en-US" dirty="0" smtClean="0"/>
              <a:t>minor falls</a:t>
            </a:r>
          </a:p>
          <a:p>
            <a:r>
              <a:rPr lang="en-US" dirty="0"/>
              <a:t>A</a:t>
            </a:r>
            <a:r>
              <a:rPr lang="en-US" dirty="0" smtClean="0"/>
              <a:t>ffects </a:t>
            </a:r>
            <a:r>
              <a:rPr lang="en-US" dirty="0"/>
              <a:t>the whole skeleton but fractures most commonly occur to the wrist, hip and </a:t>
            </a:r>
            <a:r>
              <a:rPr lang="en-US" dirty="0" smtClean="0"/>
              <a:t>spine</a:t>
            </a:r>
            <a:endParaRPr lang="en-GB" dirty="0"/>
          </a:p>
          <a:p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5042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latin typeface="Apple Chancery"/>
                <a:cs typeface="Apple Chancery"/>
              </a:rPr>
              <a:t>The effects of osteoporosis on bone</a:t>
            </a:r>
            <a:endParaRPr lang="en-US" dirty="0">
              <a:latin typeface="Apple Chancery"/>
              <a:cs typeface="Apple Chancery"/>
            </a:endParaRPr>
          </a:p>
        </p:txBody>
      </p:sp>
      <p:pic>
        <p:nvPicPr>
          <p:cNvPr id="6" name="Content Placeholder 5" descr="Screen Shot 2015-10-11 at 15.11.50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76" r="210"/>
          <a:stretch/>
        </p:blipFill>
        <p:spPr>
          <a:xfrm>
            <a:off x="598405" y="1664437"/>
            <a:ext cx="4433085" cy="4860902"/>
          </a:xfrm>
        </p:spPr>
      </p:pic>
      <p:sp>
        <p:nvSpPr>
          <p:cNvPr id="8" name="TextBox 7"/>
          <p:cNvSpPr txBox="1"/>
          <p:nvPr/>
        </p:nvSpPr>
        <p:spPr>
          <a:xfrm>
            <a:off x="5639593" y="2405566"/>
            <a:ext cx="263786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Each year in the UK there are around </a:t>
            </a:r>
            <a:r>
              <a:rPr lang="en-US" sz="2400" dirty="0" smtClean="0">
                <a:solidFill>
                  <a:schemeClr val="accent6"/>
                </a:solidFill>
              </a:rPr>
              <a:t>70,000 </a:t>
            </a:r>
            <a:r>
              <a:rPr lang="en-US" sz="2400" dirty="0" smtClean="0"/>
              <a:t>hip,</a:t>
            </a:r>
            <a:r>
              <a:rPr lang="en-US" sz="2400" dirty="0" smtClean="0">
                <a:solidFill>
                  <a:schemeClr val="accent6"/>
                </a:solidFill>
              </a:rPr>
              <a:t> </a:t>
            </a:r>
            <a:r>
              <a:rPr lang="en-US" sz="2400" dirty="0" smtClean="0">
                <a:solidFill>
                  <a:srgbClr val="95C5B0"/>
                </a:solidFill>
              </a:rPr>
              <a:t>120,000 </a:t>
            </a:r>
            <a:r>
              <a:rPr lang="en-US" sz="2400" dirty="0" smtClean="0">
                <a:solidFill>
                  <a:srgbClr val="000000"/>
                </a:solidFill>
              </a:rPr>
              <a:t>spine</a:t>
            </a:r>
            <a:r>
              <a:rPr lang="en-US" sz="2400" dirty="0" smtClean="0">
                <a:solidFill>
                  <a:srgbClr val="95C5B0"/>
                </a:solidFill>
              </a:rPr>
              <a:t> </a:t>
            </a:r>
            <a:r>
              <a:rPr lang="en-US" sz="2400" dirty="0" smtClean="0"/>
              <a:t>and </a:t>
            </a:r>
            <a:r>
              <a:rPr lang="en-US" sz="2400" dirty="0" smtClean="0">
                <a:solidFill>
                  <a:srgbClr val="95C5B0"/>
                </a:solidFill>
              </a:rPr>
              <a:t>50,000 </a:t>
            </a:r>
            <a:r>
              <a:rPr lang="en-US" sz="2400" dirty="0" smtClean="0">
                <a:solidFill>
                  <a:srgbClr val="000000"/>
                </a:solidFill>
              </a:rPr>
              <a:t>wrist fractures </a:t>
            </a:r>
            <a:r>
              <a:rPr lang="en-US" sz="2400" dirty="0" smtClean="0"/>
              <a:t>that are linked to osteoporosis.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027526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dirty="0" smtClean="0">
                <a:latin typeface="Apple Chancery"/>
                <a:cs typeface="Apple Chancery"/>
              </a:rPr>
              <a:t>What increases my chances of getting osteoporosis? </a:t>
            </a:r>
            <a:endParaRPr lang="en-US" sz="4400" dirty="0">
              <a:latin typeface="Apple Chancery"/>
              <a:cs typeface="Apple Chancery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2162" y="1761565"/>
            <a:ext cx="7570787" cy="4746895"/>
          </a:xfrm>
        </p:spPr>
        <p:txBody>
          <a:bodyPr>
            <a:normAutofit fontScale="62500" lnSpcReduction="20000"/>
          </a:bodyPr>
          <a:lstStyle/>
          <a:p>
            <a:pPr>
              <a:spcAft>
                <a:spcPts val="600"/>
              </a:spcAft>
            </a:pPr>
            <a:r>
              <a:rPr lang="en-US" dirty="0" smtClean="0"/>
              <a:t>Osteoporosis </a:t>
            </a:r>
            <a:r>
              <a:rPr lang="en-US" dirty="0"/>
              <a:t>affects both sexes but </a:t>
            </a:r>
            <a:r>
              <a:rPr lang="en-US" dirty="0" smtClean="0"/>
              <a:t>being </a:t>
            </a:r>
            <a:r>
              <a:rPr lang="en-US" b="1" dirty="0"/>
              <a:t>female</a:t>
            </a:r>
            <a:r>
              <a:rPr lang="en-US" dirty="0"/>
              <a:t> puts you </a:t>
            </a:r>
            <a:r>
              <a:rPr lang="en-US" dirty="0" smtClean="0"/>
              <a:t>at increased risk: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Women tend to have </a:t>
            </a:r>
            <a:r>
              <a:rPr lang="en-US" dirty="0"/>
              <a:t>smaller, thinner bones than </a:t>
            </a:r>
            <a:r>
              <a:rPr lang="en-US" dirty="0" smtClean="0"/>
              <a:t>men</a:t>
            </a:r>
            <a:endParaRPr lang="en-US" dirty="0"/>
          </a:p>
          <a:p>
            <a:pPr lvl="1">
              <a:spcAft>
                <a:spcPts val="600"/>
              </a:spcAft>
            </a:pPr>
            <a:r>
              <a:rPr lang="en-US" dirty="0" smtClean="0"/>
              <a:t>O</a:t>
            </a:r>
            <a:r>
              <a:rPr lang="en-US" dirty="0"/>
              <a:t>e</a:t>
            </a:r>
            <a:r>
              <a:rPr lang="en-US" dirty="0" smtClean="0"/>
              <a:t>strogen</a:t>
            </a:r>
            <a:r>
              <a:rPr lang="en-US" dirty="0"/>
              <a:t>, a hormone in women that protects bones, decreases sharply when women reach </a:t>
            </a:r>
            <a:r>
              <a:rPr lang="en-US" b="1" dirty="0"/>
              <a:t>menopause</a:t>
            </a:r>
            <a:r>
              <a:rPr lang="en-US" dirty="0"/>
              <a:t>, which can cause bone loss. This is why the chance of developing osteoporosis increases as women reach </a:t>
            </a:r>
            <a:r>
              <a:rPr lang="en-US" dirty="0" smtClean="0"/>
              <a:t>menopause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You’re also at greater risk of developed osteoporosis if you: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Have needed steroid treatment for more than three months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Have a </a:t>
            </a:r>
            <a:r>
              <a:rPr lang="en-US" dirty="0"/>
              <a:t>family history </a:t>
            </a:r>
            <a:r>
              <a:rPr lang="en-US" dirty="0" smtClean="0"/>
              <a:t>of osteoporosis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Don’t do much weight-bearing exercise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Are a heavy drinker or smoker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Have a conditions </a:t>
            </a:r>
            <a:r>
              <a:rPr lang="en-US" dirty="0"/>
              <a:t>affecting bone metabolism, e.g. inflammatory conditions, </a:t>
            </a:r>
            <a:r>
              <a:rPr lang="en-US" dirty="0" smtClean="0"/>
              <a:t>coeliac </a:t>
            </a:r>
            <a:r>
              <a:rPr lang="en-US" dirty="0"/>
              <a:t>disease </a:t>
            </a:r>
            <a:endParaRPr lang="en-US" dirty="0" smtClean="0"/>
          </a:p>
          <a:p>
            <a:pPr lvl="1">
              <a:spcAft>
                <a:spcPts val="600"/>
              </a:spcAft>
            </a:pPr>
            <a:r>
              <a:rPr lang="en-US" dirty="0" smtClean="0"/>
              <a:t>Have a poor diet, and/or are very underweight</a:t>
            </a:r>
          </a:p>
        </p:txBody>
      </p:sp>
    </p:spTree>
    <p:extLst>
      <p:ext uri="{BB962C8B-B14F-4D97-AF65-F5344CB8AC3E}">
        <p14:creationId xmlns:p14="http://schemas.microsoft.com/office/powerpoint/2010/main" val="1247201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latin typeface="Apple Chancery"/>
                <a:cs typeface="Apple Chancery"/>
              </a:rPr>
              <a:t>How can I find out if I have osteoporosis?</a:t>
            </a:r>
            <a:endParaRPr lang="en-US" sz="4400" dirty="0">
              <a:latin typeface="Apple Chancery"/>
              <a:cs typeface="Apple Chancery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2162" y="1761565"/>
            <a:ext cx="7570787" cy="466141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There’s no good evidence that screening the whole population for osteoporosis would be helpful </a:t>
            </a:r>
            <a:endParaRPr lang="en-US" dirty="0" smtClean="0"/>
          </a:p>
          <a:p>
            <a:pPr>
              <a:spcAft>
                <a:spcPts val="600"/>
              </a:spcAft>
            </a:pPr>
            <a:r>
              <a:rPr lang="en-US" dirty="0" smtClean="0"/>
              <a:t>However, you should speak with your GP about having a </a:t>
            </a:r>
            <a:r>
              <a:rPr lang="en-US" b="1" dirty="0" smtClean="0"/>
              <a:t>DEXA scan </a:t>
            </a:r>
            <a:r>
              <a:rPr lang="en-US" dirty="0" smtClean="0"/>
              <a:t>to assess for osteoporosis if: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You’ve already had a low-impact fracture</a:t>
            </a:r>
          </a:p>
          <a:p>
            <a:pPr lvl="1"/>
            <a:r>
              <a:rPr lang="en-US" dirty="0" smtClean="0"/>
              <a:t>You need steroid treatments for three months or more</a:t>
            </a:r>
          </a:p>
          <a:p>
            <a:pPr lvl="1"/>
            <a:r>
              <a:rPr lang="en-US" dirty="0" smtClean="0"/>
              <a:t>You had your menopause before the age of 45</a:t>
            </a:r>
          </a:p>
          <a:p>
            <a:pPr lvl="1"/>
            <a:r>
              <a:rPr lang="en-US" dirty="0" smtClean="0"/>
              <a:t>Either of your parents has had a hip fracture</a:t>
            </a:r>
          </a:p>
          <a:p>
            <a:pPr lvl="1"/>
            <a:r>
              <a:rPr lang="en-US" dirty="0" smtClean="0"/>
              <a:t>You have another condition which can affect the bones</a:t>
            </a:r>
          </a:p>
        </p:txBody>
      </p:sp>
    </p:spTree>
    <p:extLst>
      <p:ext uri="{BB962C8B-B14F-4D97-AF65-F5344CB8AC3E}">
        <p14:creationId xmlns:p14="http://schemas.microsoft.com/office/powerpoint/2010/main" val="439402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latin typeface="Apple Chancery"/>
                <a:cs typeface="Apple Chancery"/>
              </a:rPr>
              <a:t>How can I prevent osteoporosis?</a:t>
            </a:r>
            <a:endParaRPr lang="en-US" sz="4400" dirty="0">
              <a:latin typeface="Apple Chancery"/>
              <a:cs typeface="Apple Chancery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Get plenty of calcium and vitamin D as part of a well-balanced </a:t>
            </a:r>
            <a:r>
              <a:rPr lang="en-US" dirty="0" smtClean="0"/>
              <a:t>diet</a:t>
            </a:r>
            <a:endParaRPr lang="en-US" dirty="0"/>
          </a:p>
          <a:p>
            <a:r>
              <a:rPr lang="en-US" dirty="0"/>
              <a:t>Exercise regularly, especially </a:t>
            </a:r>
            <a:r>
              <a:rPr lang="en-US" dirty="0" smtClean="0"/>
              <a:t>weight-bearing or resistance exercises</a:t>
            </a:r>
          </a:p>
          <a:p>
            <a:r>
              <a:rPr lang="en-US" dirty="0" smtClean="0"/>
              <a:t>Stop smoking</a:t>
            </a:r>
          </a:p>
          <a:p>
            <a:r>
              <a:rPr lang="en-US" dirty="0"/>
              <a:t>Don’t drink too much </a:t>
            </a:r>
            <a:r>
              <a:rPr lang="en-US" dirty="0" smtClean="0"/>
              <a:t>alcohol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5674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latin typeface="Apple Chancery"/>
                <a:cs typeface="Apple Chancery"/>
              </a:rPr>
              <a:t>Calcium and Vitamin D</a:t>
            </a:r>
            <a:endParaRPr lang="en-US" sz="4400" dirty="0">
              <a:latin typeface="Apple Chancery"/>
              <a:cs typeface="Apple Chancery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2162" y="1761565"/>
            <a:ext cx="7570787" cy="4539308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C</a:t>
            </a:r>
            <a:r>
              <a:rPr lang="en-US" b="1" dirty="0" smtClean="0">
                <a:solidFill>
                  <a:schemeClr val="accent6"/>
                </a:solidFill>
              </a:rPr>
              <a:t>alcium:</a:t>
            </a:r>
          </a:p>
          <a:p>
            <a:pPr lvl="1"/>
            <a:r>
              <a:rPr lang="en-US" dirty="0" smtClean="0"/>
              <a:t>Adults need 700mg a day, which you should be able to get from your diet</a:t>
            </a:r>
          </a:p>
          <a:p>
            <a:pPr lvl="1"/>
            <a:r>
              <a:rPr lang="en-US" dirty="0" smtClean="0"/>
              <a:t>As well as </a:t>
            </a:r>
            <a:r>
              <a:rPr lang="en-US" dirty="0" smtClean="0">
                <a:solidFill>
                  <a:schemeClr val="tx1"/>
                </a:solidFill>
              </a:rPr>
              <a:t>dairy products, other calcium-rich foods include leafy green vegetables, dried fruit, certain fish, and tofu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rgbClr val="95C5B0"/>
                </a:solidFill>
              </a:rPr>
              <a:t>Vitamin D: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Helps your body absorb calcium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Eggs, milk and oily fish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Sunlight exposure: Short exposure to sunlight (10 </a:t>
            </a:r>
            <a:r>
              <a:rPr lang="en-US" dirty="0" err="1" smtClean="0">
                <a:solidFill>
                  <a:schemeClr val="tx1"/>
                </a:solidFill>
              </a:rPr>
              <a:t>mins</a:t>
            </a:r>
            <a:r>
              <a:rPr lang="en-US" dirty="0" smtClean="0">
                <a:solidFill>
                  <a:schemeClr val="tx1"/>
                </a:solidFill>
              </a:rPr>
              <a:t> twice a </a:t>
            </a:r>
            <a:r>
              <a:rPr lang="en-US" dirty="0" smtClean="0"/>
              <a:t>day) throughout Summer should provide you with enough </a:t>
            </a:r>
            <a:r>
              <a:rPr lang="en-US" dirty="0" err="1" smtClean="0"/>
              <a:t>Vit</a:t>
            </a:r>
            <a:r>
              <a:rPr lang="en-US" dirty="0" smtClean="0"/>
              <a:t> D for whole year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6351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latin typeface="Apple Chancery"/>
                <a:cs typeface="Apple Chancery"/>
              </a:rPr>
              <a:t>How is osteoporosis treated?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2162" y="1761565"/>
            <a:ext cx="7570787" cy="4734684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en-US" dirty="0" smtClean="0"/>
              <a:t>First-line treatments:</a:t>
            </a:r>
          </a:p>
          <a:p>
            <a:pPr lvl="1"/>
            <a:r>
              <a:rPr lang="en-US" b="1" dirty="0" smtClean="0"/>
              <a:t>Calcium and Vitamin D supplements</a:t>
            </a:r>
          </a:p>
          <a:p>
            <a:pPr lvl="1"/>
            <a:r>
              <a:rPr lang="en-US" b="1" dirty="0" smtClean="0"/>
              <a:t>Bisphosphonates</a:t>
            </a:r>
          </a:p>
          <a:p>
            <a:pPr lvl="2"/>
            <a:r>
              <a:rPr lang="en-US" dirty="0" smtClean="0"/>
              <a:t>Works by slowing bone loss</a:t>
            </a:r>
            <a:endParaRPr lang="en-US" dirty="0"/>
          </a:p>
          <a:p>
            <a:pPr>
              <a:spcAft>
                <a:spcPts val="600"/>
              </a:spcAft>
            </a:pPr>
            <a:r>
              <a:rPr lang="en-US" dirty="0" smtClean="0"/>
              <a:t>Other treatments include:</a:t>
            </a:r>
          </a:p>
          <a:p>
            <a:pPr lvl="1"/>
            <a:r>
              <a:rPr lang="en-US" dirty="0" smtClean="0"/>
              <a:t>HRT</a:t>
            </a:r>
          </a:p>
          <a:p>
            <a:pPr lvl="2"/>
            <a:r>
              <a:rPr lang="en-US" dirty="0" smtClean="0"/>
              <a:t>Not </a:t>
            </a:r>
            <a:r>
              <a:rPr lang="en-US" dirty="0"/>
              <a:t>recommended as 1</a:t>
            </a:r>
            <a:r>
              <a:rPr lang="en-US" baseline="30000" dirty="0"/>
              <a:t>st</a:t>
            </a:r>
            <a:r>
              <a:rPr lang="en-US" dirty="0"/>
              <a:t> choice treatment for women &gt;60 years as linked with increased risk of breast cancer, blood clots and heart </a:t>
            </a:r>
            <a:r>
              <a:rPr lang="en-US" dirty="0" smtClean="0"/>
              <a:t>attack</a:t>
            </a:r>
          </a:p>
          <a:p>
            <a:pPr lvl="1"/>
            <a:r>
              <a:rPr lang="en-US" dirty="0" err="1" smtClean="0"/>
              <a:t>Denosumab</a:t>
            </a:r>
            <a:endParaRPr lang="en-US" dirty="0" smtClean="0"/>
          </a:p>
          <a:p>
            <a:pPr lvl="2"/>
            <a:r>
              <a:rPr lang="en-US" dirty="0" smtClean="0"/>
              <a:t>Block </a:t>
            </a:r>
            <a:r>
              <a:rPr lang="en-US" dirty="0"/>
              <a:t>the cells that break down bone, leading to increased bone mass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2596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Infusion">
  <a:themeElements>
    <a:clrScheme name="Infusion">
      <a:dk1>
        <a:sysClr val="windowText" lastClr="000000"/>
      </a:dk1>
      <a:lt1>
        <a:sysClr val="window" lastClr="FFFFFF"/>
      </a:lt1>
      <a:dk2>
        <a:srgbClr val="2F1F58"/>
      </a:dk2>
      <a:lt2>
        <a:srgbClr val="B7A9E0"/>
      </a:lt2>
      <a:accent1>
        <a:srgbClr val="8C73D0"/>
      </a:accent1>
      <a:accent2>
        <a:srgbClr val="C2E8C4"/>
      </a:accent2>
      <a:accent3>
        <a:srgbClr val="C5A6E8"/>
      </a:accent3>
      <a:accent4>
        <a:srgbClr val="B45EC7"/>
      </a:accent4>
      <a:accent5>
        <a:srgbClr val="9FDAFB"/>
      </a:accent5>
      <a:accent6>
        <a:srgbClr val="95C5B0"/>
      </a:accent6>
      <a:hlink>
        <a:srgbClr val="744AE0"/>
      </a:hlink>
      <a:folHlink>
        <a:srgbClr val="8D8AD1"/>
      </a:folHlink>
    </a:clrScheme>
    <a:fontScheme name="Infusion">
      <a:majorFont>
        <a:latin typeface="Mistral"/>
        <a:ea typeface=""/>
        <a:cs typeface=""/>
        <a:font script="Jpan" typeface="ＤＦＰ行書体"/>
        <a:font script="Hans" typeface="宋体"/>
        <a:font script="Hant" typeface="新細明體"/>
      </a:majorFont>
      <a:minorFont>
        <a:latin typeface="Candara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Infusion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70000"/>
                <a:satMod val="120000"/>
              </a:schemeClr>
              <a:schemeClr val="phClr">
                <a:tint val="70000"/>
                <a:satMod val="300000"/>
                <a:lumMod val="125000"/>
              </a:schemeClr>
            </a:duotone>
          </a:blip>
          <a:tile tx="0" ty="0" sx="50000" sy="5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70000"/>
                <a:satMod val="120000"/>
              </a:schemeClr>
              <a:schemeClr val="phClr">
                <a:tint val="70000"/>
                <a:satMod val="135000"/>
              </a:schemeClr>
            </a:duotone>
          </a:blip>
          <a:tile tx="0" ty="0" sx="40000" sy="40000" flip="none" algn="tl"/>
        </a:blipFill>
      </a:fillStyleLst>
      <a:lnStyleLst>
        <a:ln w="38100" cap="flat" cmpd="sng" algn="ctr">
          <a:solidFill>
            <a:schemeClr val="phClr">
              <a:alpha val="70000"/>
              <a:satMod val="105000"/>
            </a:schemeClr>
          </a:solidFill>
          <a:prstDash val="solid"/>
          <a:miter/>
        </a:ln>
        <a:ln w="50800" cap="flat" cmpd="sng" algn="ctr">
          <a:solidFill>
            <a:schemeClr val="phClr">
              <a:alpha val="50000"/>
            </a:schemeClr>
          </a:solidFill>
          <a:prstDash val="solid"/>
          <a:miter/>
        </a:ln>
        <a:ln w="88900" cap="flat" cmpd="sng" algn="ctr">
          <a:solidFill>
            <a:schemeClr val="phClr">
              <a:alpha val="40000"/>
            </a:schemeClr>
          </a:solidFill>
          <a:prstDash val="solid"/>
          <a:miter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innerShdw blurRad="190500" dir="13500000">
              <a:srgbClr val="000000">
                <a:alpha val="50000"/>
              </a:srgbClr>
            </a:innerShdw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blipFill rotWithShape="1">
          <a:blip xmlns:r="http://schemas.openxmlformats.org/officeDocument/2006/relationships" r:embed="rId3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4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5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Infusion.thmx</Template>
  <TotalTime>436</TotalTime>
  <Words>989</Words>
  <Application>Microsoft Macintosh PowerPoint</Application>
  <PresentationFormat>On-screen Show (4:3)</PresentationFormat>
  <Paragraphs>116</Paragraphs>
  <Slides>21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Infusion</vt:lpstr>
      <vt:lpstr> Osteoporosis: What women need to know</vt:lpstr>
      <vt:lpstr>Osteoporosis</vt:lpstr>
      <vt:lpstr>What is osteoporosis?</vt:lpstr>
      <vt:lpstr>The effects of osteoporosis on bone</vt:lpstr>
      <vt:lpstr>What increases my chances of getting osteoporosis? </vt:lpstr>
      <vt:lpstr>How can I find out if I have osteoporosis?</vt:lpstr>
      <vt:lpstr>How can I prevent osteoporosis?</vt:lpstr>
      <vt:lpstr>Calcium and Vitamin D</vt:lpstr>
      <vt:lpstr>How is osteoporosis treated?</vt:lpstr>
      <vt:lpstr>Where can I find out more?</vt:lpstr>
      <vt:lpstr> Pelvic Organ Prolapse</vt:lpstr>
      <vt:lpstr>Pelvic Organ Prolapse</vt:lpstr>
      <vt:lpstr>Why pelvic organ prolapse happens</vt:lpstr>
      <vt:lpstr>Why pelvic organ prolapse happens</vt:lpstr>
      <vt:lpstr>The different types of prolapse</vt:lpstr>
      <vt:lpstr>When to see your GP</vt:lpstr>
      <vt:lpstr>When to see your GP</vt:lpstr>
      <vt:lpstr>What are the options for treatment?</vt:lpstr>
      <vt:lpstr>What are the options for treatment?</vt:lpstr>
      <vt:lpstr>Can prolapse be prevented?</vt:lpstr>
      <vt:lpstr>Where can I find out more?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Osteoporosis </dc:title>
  <dc:creator>victoriasquare</dc:creator>
  <cp:lastModifiedBy>victoriasquare</cp:lastModifiedBy>
  <cp:revision>34</cp:revision>
  <dcterms:created xsi:type="dcterms:W3CDTF">2015-10-11T12:36:19Z</dcterms:created>
  <dcterms:modified xsi:type="dcterms:W3CDTF">2015-10-11T22:03:53Z</dcterms:modified>
</cp:coreProperties>
</file>