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51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6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4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82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0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2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49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5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89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9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B41CB-6777-446C-8E10-26A585230257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4A889-1A33-44BB-902E-0AA09DBD1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43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hepatitis-b-guidance-data-and-analysis" TargetMode="External"/><Relationship Id="rId2" Type="http://schemas.openxmlformats.org/officeDocument/2006/relationships/hyperlink" Target="https://www.gov.uk/government/collections/hiv-surveillance-data-and-managem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uk/government/collections/rubella-german-measles-guidance-data-and-analysis" TargetMode="External"/><Relationship Id="rId4" Type="http://schemas.openxmlformats.org/officeDocument/2006/relationships/hyperlink" Target="https://www.gov.uk/government/collections/syphilis-surveillance-data-and-managemen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sickle-cell-and-thalassaemia-screening-programme-overview#sicklecelldisease" TargetMode="External"/><Relationship Id="rId2" Type="http://schemas.openxmlformats.org/officeDocument/2006/relationships/hyperlink" Target="https://www.gov.uk/guidance/sickle-cell-and-thalassaemia-screening-programme-overview#geneticcarrie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ewbornbloodspot.screening.nhs.uk/" TargetMode="External"/><Relationship Id="rId5" Type="http://schemas.openxmlformats.org/officeDocument/2006/relationships/hyperlink" Target="https://www.gov.uk/guidance/sickle-cell-and-thalassaemia-screening-programme-overview#haemoglobindisorders" TargetMode="External"/><Relationship Id="rId4" Type="http://schemas.openxmlformats.org/officeDocument/2006/relationships/hyperlink" Target="https://www.gov.uk/guidance/sickle-cell-and-thalassaemia-screening-programme-overview#thalassaemi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collections/immunisation#human-papillomavirus-hp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Women’s Health Evening</a:t>
            </a:r>
            <a:br>
              <a:rPr lang="en-GB" dirty="0" smtClean="0"/>
            </a:br>
            <a:r>
              <a:rPr lang="en-GB" dirty="0" smtClean="0"/>
              <a:t>Portishead Medical Group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Monday 12</a:t>
            </a:r>
            <a:r>
              <a:rPr lang="en-GB" baseline="30000" dirty="0" smtClean="0"/>
              <a:t>th</a:t>
            </a:r>
            <a:r>
              <a:rPr lang="en-GB" dirty="0" smtClean="0"/>
              <a:t> October 7.30-9pm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4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Bowel Cancer Screening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Incidence rate 37.6/100,000</a:t>
            </a:r>
          </a:p>
          <a:p>
            <a:r>
              <a:rPr lang="en-GB" dirty="0" smtClean="0"/>
              <a:t>Stool sample</a:t>
            </a:r>
          </a:p>
          <a:p>
            <a:r>
              <a:rPr lang="en-GB" dirty="0" smtClean="0"/>
              <a:t>Screening every 2 years to all men and women aged 60-74</a:t>
            </a:r>
          </a:p>
          <a:p>
            <a:r>
              <a:rPr lang="en-GB" dirty="0" smtClean="0"/>
              <a:t>Positive result leads to colonoscopy usually</a:t>
            </a:r>
          </a:p>
          <a:p>
            <a:r>
              <a:rPr lang="en-GB" dirty="0" smtClean="0"/>
              <a:t>Treatment</a:t>
            </a:r>
          </a:p>
          <a:p>
            <a:r>
              <a:rPr lang="en-GB" dirty="0" smtClean="0"/>
              <a:t>If older than 74 then can request a kit by ringing 08007076060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6398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Infectious Diseases in Pregnancy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/>
              <a:t>The infectious diseases in pregnancy screening (IDPS) programme currently screens for:</a:t>
            </a:r>
          </a:p>
          <a:p>
            <a:pPr lvl="0"/>
            <a:r>
              <a:rPr lang="en-GB" u="sng" dirty="0">
                <a:hlinkClick r:id="rId2"/>
              </a:rPr>
              <a:t>HIV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3"/>
              </a:rPr>
              <a:t>hepatitis B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4"/>
              </a:rPr>
              <a:t>syphilis </a:t>
            </a:r>
            <a:endParaRPr lang="en-GB" dirty="0"/>
          </a:p>
          <a:p>
            <a:pPr lvl="0"/>
            <a:r>
              <a:rPr lang="en-GB" u="sng" dirty="0">
                <a:hlinkClick r:id="rId5"/>
              </a:rPr>
              <a:t>rubella susceptibility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270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Sickle Cell and Thalassaemia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GB" dirty="0"/>
              <a:t>It screens for:</a:t>
            </a:r>
          </a:p>
          <a:p>
            <a:pPr lvl="0"/>
            <a:r>
              <a:rPr lang="en-GB" u="sng" dirty="0">
                <a:hlinkClick r:id="rId2"/>
              </a:rPr>
              <a:t>genetic carriers for sickle cell, thalassaemia and other haemoglobin disorders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3"/>
              </a:rPr>
              <a:t>sickle cell disease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4"/>
              </a:rPr>
              <a:t>thalassaemia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5"/>
              </a:rPr>
              <a:t>haemoglobin disorders</a:t>
            </a:r>
            <a:r>
              <a:rPr lang="en-GB" dirty="0"/>
              <a:t> </a:t>
            </a:r>
          </a:p>
          <a:p>
            <a:r>
              <a:rPr lang="en-GB" dirty="0"/>
              <a:t>It offers screening to:</a:t>
            </a:r>
          </a:p>
          <a:p>
            <a:pPr lvl="0"/>
            <a:r>
              <a:rPr lang="en-GB" dirty="0"/>
              <a:t>all pregnant women </a:t>
            </a:r>
          </a:p>
          <a:p>
            <a:pPr lvl="0"/>
            <a:r>
              <a:rPr lang="en-GB" dirty="0"/>
              <a:t>fathers-to-be, where antenatal screening shows the mother is a genetic carrier </a:t>
            </a:r>
          </a:p>
          <a:p>
            <a:pPr lvl="0"/>
            <a:r>
              <a:rPr lang="en-GB" dirty="0"/>
              <a:t>all </a:t>
            </a:r>
            <a:r>
              <a:rPr lang="en-GB" dirty="0" err="1"/>
              <a:t>newborn</a:t>
            </a:r>
            <a:r>
              <a:rPr lang="en-GB" dirty="0"/>
              <a:t> babies, as part of the </a:t>
            </a:r>
            <a:r>
              <a:rPr lang="en-GB" u="sng" dirty="0" err="1">
                <a:hlinkClick r:id="rId6"/>
              </a:rPr>
              <a:t>newborn</a:t>
            </a:r>
            <a:r>
              <a:rPr lang="en-GB" u="sng" dirty="0">
                <a:hlinkClick r:id="rId6"/>
              </a:rPr>
              <a:t> blood spot screening programme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7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Diabetic Eye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GB" dirty="0"/>
              <a:t>This evidence shows that early identification and treatment of diabetic eye disease could reduce sight loss. The main treatment for diabetic retinopathy is laser surgery. </a:t>
            </a:r>
          </a:p>
          <a:p>
            <a:r>
              <a:rPr lang="en-GB" dirty="0"/>
              <a:t>The eligible population for DES is all people with type 1 and type 2 diabetes aged 12 or over. </a:t>
            </a:r>
          </a:p>
          <a:p>
            <a:r>
              <a:rPr lang="en-GB" dirty="0"/>
              <a:t>People already under the care of an ophthalmology specialist for the condition are not invited for screening.</a:t>
            </a:r>
          </a:p>
          <a:p>
            <a:r>
              <a:rPr lang="en-GB" dirty="0"/>
              <a:t>The programme offers pregnant women with type 1 or type 2 diabetes additional tests because of the risk of developing retinopathy. </a:t>
            </a:r>
            <a:endParaRPr lang="en-GB" dirty="0" smtClean="0"/>
          </a:p>
          <a:p>
            <a:r>
              <a:rPr lang="en-GB" dirty="0" smtClean="0"/>
              <a:t>Screening </a:t>
            </a:r>
            <a:r>
              <a:rPr lang="en-GB" dirty="0"/>
              <a:t>gives people with diabetes and their primary diabetes care providers </a:t>
            </a:r>
            <a:r>
              <a:rPr lang="en-GB" dirty="0" smtClean="0"/>
              <a:t>information about </a:t>
            </a:r>
            <a:r>
              <a:rPr lang="en-GB" dirty="0"/>
              <a:t>very early changes in their eyes. </a:t>
            </a:r>
          </a:p>
          <a:p>
            <a:r>
              <a:rPr lang="en-GB" dirty="0"/>
              <a:t>Early warnings allow people to take preventative action to stop serious retinopathy developing.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2982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Free NHS Health Checks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GB" dirty="0" smtClean="0"/>
              <a:t>Men and women between 40-74 invited to have one</a:t>
            </a:r>
          </a:p>
          <a:p>
            <a:r>
              <a:rPr lang="en-GB" dirty="0" smtClean="0"/>
              <a:t>Every 5 years</a:t>
            </a:r>
          </a:p>
          <a:p>
            <a:r>
              <a:rPr lang="en-GB" dirty="0" smtClean="0"/>
              <a:t>Family History and Lifestyle Questions</a:t>
            </a:r>
          </a:p>
          <a:p>
            <a:r>
              <a:rPr lang="en-GB" dirty="0" smtClean="0"/>
              <a:t>Height, weight, BMI, BP</a:t>
            </a:r>
          </a:p>
          <a:p>
            <a:r>
              <a:rPr lang="en-GB" dirty="0" smtClean="0"/>
              <a:t>Cholesterol</a:t>
            </a:r>
          </a:p>
          <a:p>
            <a:r>
              <a:rPr lang="en-GB" dirty="0" smtClean="0"/>
              <a:t>Blood glucose if at risk due to family history, raised blood pressure or obesity</a:t>
            </a:r>
          </a:p>
          <a:p>
            <a:r>
              <a:rPr lang="en-GB" dirty="0" smtClean="0"/>
              <a:t>Advice about smoking, exercise, alcohol and dementia awareness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782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Conclusion</a:t>
            </a:r>
          </a:p>
          <a:p>
            <a:r>
              <a:rPr lang="en-GB" dirty="0" smtClean="0"/>
              <a:t>Any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995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Mary Adams, North Somerset CCG</a:t>
            </a:r>
          </a:p>
          <a:p>
            <a:r>
              <a:rPr lang="en-GB" dirty="0" smtClean="0"/>
              <a:t>Dr Kate Wood, PMG</a:t>
            </a:r>
          </a:p>
          <a:p>
            <a:r>
              <a:rPr lang="en-GB" dirty="0" smtClean="0"/>
              <a:t>Dr Emily Lake, PMG</a:t>
            </a:r>
          </a:p>
          <a:p>
            <a:r>
              <a:rPr lang="en-GB" dirty="0" smtClean="0"/>
              <a:t>Dr Gerwyn Owen, PMG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0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 to be Covered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Disease screening for women</a:t>
            </a:r>
          </a:p>
          <a:p>
            <a:r>
              <a:rPr lang="en-GB" dirty="0" smtClean="0"/>
              <a:t>Hormone replacement </a:t>
            </a:r>
            <a:r>
              <a:rPr lang="en-GB" dirty="0" smtClean="0"/>
              <a:t>treatment</a:t>
            </a:r>
          </a:p>
          <a:p>
            <a:r>
              <a:rPr lang="en-GB" smtClean="0"/>
              <a:t>Vaginal Prolapse</a:t>
            </a:r>
            <a:endParaRPr lang="en-GB" dirty="0" smtClean="0"/>
          </a:p>
          <a:p>
            <a:r>
              <a:rPr lang="en-GB" dirty="0" smtClean="0"/>
              <a:t>Osteoporosis</a:t>
            </a:r>
            <a:endParaRPr lang="en-GB" dirty="0" smtClean="0"/>
          </a:p>
          <a:p>
            <a:r>
              <a:rPr lang="en-GB" dirty="0" smtClean="0"/>
              <a:t>Questions on any other concerns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34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Screening Programmes in the UK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What is screening?</a:t>
            </a:r>
          </a:p>
          <a:p>
            <a:r>
              <a:rPr lang="en-GB" dirty="0" smtClean="0"/>
              <a:t>Why do we screen?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39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Wilson Criteria for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en-GB" dirty="0"/>
              <a:t>the condition should be an important health problem </a:t>
            </a:r>
          </a:p>
          <a:p>
            <a:pPr lvl="0"/>
            <a:r>
              <a:rPr lang="en-GB" dirty="0"/>
              <a:t>the natural history of the condition should be understood </a:t>
            </a:r>
          </a:p>
          <a:p>
            <a:pPr lvl="0"/>
            <a:r>
              <a:rPr lang="en-GB" dirty="0"/>
              <a:t>there should be a recognisable latent or early symptomatic stage </a:t>
            </a:r>
          </a:p>
          <a:p>
            <a:pPr lvl="0"/>
            <a:r>
              <a:rPr lang="en-GB" dirty="0"/>
              <a:t>there should be a test that is easy to perform and interpret, acceptable, accurate, reliable, sensitive and specific </a:t>
            </a:r>
          </a:p>
          <a:p>
            <a:pPr lvl="0"/>
            <a:r>
              <a:rPr lang="en-GB" dirty="0"/>
              <a:t>there should be an accepted treatment recognised for the disease </a:t>
            </a:r>
          </a:p>
          <a:p>
            <a:pPr lvl="0"/>
            <a:r>
              <a:rPr lang="en-GB" dirty="0"/>
              <a:t>treatment should be more effective if started early </a:t>
            </a:r>
          </a:p>
          <a:p>
            <a:pPr lvl="0"/>
            <a:r>
              <a:rPr lang="en-GB" dirty="0"/>
              <a:t>there should be a policy on who should be treated </a:t>
            </a:r>
          </a:p>
          <a:p>
            <a:pPr lvl="0"/>
            <a:r>
              <a:rPr lang="en-GB" dirty="0"/>
              <a:t>diagnosis and treatment should be cost-effective </a:t>
            </a:r>
          </a:p>
          <a:p>
            <a:pPr lvl="0"/>
            <a:r>
              <a:rPr lang="en-GB" dirty="0"/>
              <a:t>case-finding should be a continuous process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541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Breast Cancer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GB" dirty="0" smtClean="0"/>
              <a:t>Incidence rate is 125.1/100,000 (men 0.9)</a:t>
            </a:r>
          </a:p>
          <a:p>
            <a:r>
              <a:rPr lang="en-GB" dirty="0"/>
              <a:t>Eligible women, aged 50 to 70, receive an invitation letter explaining:</a:t>
            </a:r>
          </a:p>
          <a:p>
            <a:pPr lvl="0"/>
            <a:r>
              <a:rPr lang="en-GB" dirty="0"/>
              <a:t>the programme </a:t>
            </a:r>
          </a:p>
          <a:p>
            <a:pPr lvl="0"/>
            <a:r>
              <a:rPr lang="en-GB" dirty="0"/>
              <a:t>the benefits and risks of breast screening </a:t>
            </a:r>
          </a:p>
          <a:p>
            <a:r>
              <a:rPr lang="en-GB" dirty="0"/>
              <a:t>Women do not always receive an invitation when they turn 50. They can expect their invitation within 3 years of </a:t>
            </a:r>
            <a:r>
              <a:rPr lang="en-GB" dirty="0" smtClean="0"/>
              <a:t>their </a:t>
            </a:r>
            <a:r>
              <a:rPr lang="en-GB" dirty="0"/>
              <a:t>50th birthday. </a:t>
            </a:r>
          </a:p>
          <a:p>
            <a:r>
              <a:rPr lang="en-GB" dirty="0"/>
              <a:t>Women cannot walk in and request breast screening unless they are over 70, when they can request screening every 3 years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53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Breast Cancer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Early detection and treatment</a:t>
            </a:r>
          </a:p>
          <a:p>
            <a:r>
              <a:rPr lang="en-GB" dirty="0" smtClean="0"/>
              <a:t>Screening for high risk groups where significant family history ( first degree relatives)</a:t>
            </a:r>
          </a:p>
          <a:p>
            <a:r>
              <a:rPr lang="en-GB" dirty="0" smtClean="0"/>
              <a:t>Evaluation of the scheme has demonstrated more new cancers found and treated early</a:t>
            </a:r>
          </a:p>
          <a:p>
            <a:r>
              <a:rPr lang="en-GB" dirty="0" smtClean="0"/>
              <a:t>Debates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5056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Cervical Cancer Screening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GB" dirty="0" smtClean="0"/>
              <a:t>Incidence rate in UK 8.9/100,000</a:t>
            </a:r>
          </a:p>
          <a:p>
            <a:r>
              <a:rPr lang="en-GB" dirty="0"/>
              <a:t>NHS cervical screening programme is available to women aged 25 to 64 in England</a:t>
            </a:r>
          </a:p>
          <a:p>
            <a:r>
              <a:rPr lang="en-GB" dirty="0"/>
              <a:t>Women aged 25 to 49 receive invitations every 3 years. Women aged 50 to 64 receive invitations every 5 years.</a:t>
            </a:r>
          </a:p>
          <a:p>
            <a:r>
              <a:rPr lang="en-GB" dirty="0"/>
              <a:t>The </a:t>
            </a:r>
            <a:r>
              <a:rPr lang="en-GB" u="sng" dirty="0">
                <a:hlinkClick r:id="rId2"/>
              </a:rPr>
              <a:t>HPV vaccination programme</a:t>
            </a:r>
            <a:r>
              <a:rPr lang="en-GB" dirty="0"/>
              <a:t> started in 2008. Vaccinations will not have an impact on incidence for many years; vaccinated women should continue accepting offers of cervical screening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2348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Cervical Cancer Screening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What happens if screening is positive?</a:t>
            </a:r>
          </a:p>
          <a:p>
            <a:r>
              <a:rPr lang="en-GB" dirty="0" smtClean="0"/>
              <a:t>Colposcopy, biopsy</a:t>
            </a:r>
          </a:p>
          <a:p>
            <a:r>
              <a:rPr lang="en-GB" dirty="0" smtClean="0"/>
              <a:t>Treatment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539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664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Women’s Health Evening Portishead Medical Group</vt:lpstr>
      <vt:lpstr>Introduction</vt:lpstr>
      <vt:lpstr>Topics to be Covered</vt:lpstr>
      <vt:lpstr>Screening Programmes in the UK</vt:lpstr>
      <vt:lpstr>Wilson Criteria for Screening</vt:lpstr>
      <vt:lpstr>Breast Cancer Screening</vt:lpstr>
      <vt:lpstr>Breast Cancer Screening</vt:lpstr>
      <vt:lpstr>Cervical Cancer Screening Programme</vt:lpstr>
      <vt:lpstr>Cervical Cancer Screening Programme</vt:lpstr>
      <vt:lpstr>Bowel Cancer Screening Programme</vt:lpstr>
      <vt:lpstr>Infectious Diseases in Pregnancy Screening</vt:lpstr>
      <vt:lpstr>Sickle Cell and Thalassaemia Screening</vt:lpstr>
      <vt:lpstr>Diabetic Eye Screening</vt:lpstr>
      <vt:lpstr>Free NHS Health Checks</vt:lpstr>
      <vt:lpstr> </vt:lpstr>
    </vt:vector>
  </TitlesOfParts>
  <Company>NHS South West Commissioning Support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Women’s Health Evening Portishead Medical Group</dc:title>
  <dc:creator>Gerwyn Owen</dc:creator>
  <cp:lastModifiedBy>Gerwyn Owen</cp:lastModifiedBy>
  <cp:revision>7</cp:revision>
  <dcterms:created xsi:type="dcterms:W3CDTF">2015-10-06T09:25:23Z</dcterms:created>
  <dcterms:modified xsi:type="dcterms:W3CDTF">2015-10-13T08:35:25Z</dcterms:modified>
</cp:coreProperties>
</file>