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660"/>
  </p:normalViewPr>
  <p:slideViewPr>
    <p:cSldViewPr>
      <p:cViewPr>
        <p:scale>
          <a:sx n="82" d="100"/>
          <a:sy n="82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356297-2DEF-4717-ADC2-F9ADA390592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2BBCC1-C699-485A-9E04-3EA7AE76EF4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106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5300" dirty="0" smtClean="0"/>
              <a:t>Life after a Cardiovascular Event</a:t>
            </a:r>
            <a:br>
              <a:rPr lang="en-GB" sz="53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8153400" cy="16002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Arial Black" panose="020B0A04020102020204" pitchFamily="34" charset="0"/>
              </a:rPr>
              <a:t>Tracey </a:t>
            </a:r>
            <a:r>
              <a:rPr lang="en-GB" sz="2400" b="1" dirty="0" err="1" smtClean="0">
                <a:latin typeface="Arial Black" panose="020B0A04020102020204" pitchFamily="34" charset="0"/>
              </a:rPr>
              <a:t>Taynton</a:t>
            </a:r>
            <a:endParaRPr lang="en-GB" sz="2400" b="1" dirty="0" smtClean="0">
              <a:latin typeface="Arial Black" panose="020B0A04020102020204" pitchFamily="34" charset="0"/>
            </a:endParaRPr>
          </a:p>
          <a:p>
            <a:r>
              <a:rPr lang="en-GB" b="1" dirty="0" smtClean="0">
                <a:latin typeface="Arial Black" panose="020B0A04020102020204" pitchFamily="34" charset="0"/>
              </a:rPr>
              <a:t>Advanced Nurse Practitioner</a:t>
            </a:r>
          </a:p>
          <a:p>
            <a:r>
              <a:rPr lang="en-GB" b="1" dirty="0" smtClean="0">
                <a:latin typeface="Arial Black" panose="020B0A04020102020204" pitchFamily="34" charset="0"/>
              </a:rPr>
              <a:t>PMG</a:t>
            </a:r>
            <a:endParaRPr lang="en-GB" b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69355"/>
            <a:ext cx="2209799" cy="26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05400" y="381000"/>
            <a:ext cx="3886200" cy="2057399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+mn-lt"/>
              </a:rPr>
              <a:t>Cardiac Rehabilitation</a:t>
            </a:r>
            <a:endParaRPr lang="en-GB" sz="4400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334000" y="2998765"/>
            <a:ext cx="3276600" cy="266348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Lifestyle Modification is key to preventing a further cardiovascular event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r="6211"/>
          <a:stretch>
            <a:fillRect/>
          </a:stretch>
        </p:blipFill>
        <p:spPr bwMode="auto">
          <a:xfrm>
            <a:off x="457200" y="381000"/>
            <a:ext cx="4495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Cardiac Rehabilitation  </a:t>
            </a:r>
            <a:endParaRPr lang="en-GB" u="sng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1277"/>
            <a:ext cx="1524000" cy="132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1" y="3048000"/>
            <a:ext cx="8418966" cy="3505200"/>
          </a:xfrm>
          <a:prstGeom prst="rect">
            <a:avLst/>
          </a:prstGeom>
          <a:ln>
            <a:solidFill>
              <a:schemeClr val="accent1">
                <a:alpha val="62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1905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Programme of exercise, education and relaxation techniques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98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algn="ctr"/>
            <a:r>
              <a:rPr lang="en-GB" u="sng" dirty="0" smtClean="0"/>
              <a:t>Risk factor Summary</a:t>
            </a:r>
            <a:endParaRPr lang="en-GB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419600" cy="5715000"/>
          </a:xfrm>
        </p:spPr>
        <p:txBody>
          <a:bodyPr>
            <a:normAutofit fontScale="85000" lnSpcReduction="10000"/>
          </a:bodyPr>
          <a:lstStyle/>
          <a:p>
            <a:r>
              <a:rPr lang="en-GB" sz="3000" dirty="0"/>
              <a:t>See </a:t>
            </a:r>
            <a:r>
              <a:rPr lang="en-GB" sz="3000" dirty="0" smtClean="0"/>
              <a:t>GP/Nurse </a:t>
            </a:r>
            <a:r>
              <a:rPr lang="en-GB" sz="3000" dirty="0"/>
              <a:t>at least once a year for </a:t>
            </a:r>
            <a:r>
              <a:rPr lang="en-GB" sz="3000" dirty="0" smtClean="0"/>
              <a:t>screening</a:t>
            </a:r>
          </a:p>
          <a:p>
            <a:r>
              <a:rPr lang="en-GB" sz="3000" dirty="0" smtClean="0"/>
              <a:t>Monitoring of </a:t>
            </a:r>
            <a:r>
              <a:rPr lang="en-GB" sz="3000" dirty="0"/>
              <a:t>cholesterol, </a:t>
            </a:r>
            <a:r>
              <a:rPr lang="en-GB" sz="3000" dirty="0" smtClean="0"/>
              <a:t>BP and </a:t>
            </a:r>
            <a:r>
              <a:rPr lang="en-GB" sz="3000" dirty="0"/>
              <a:t>blood sugars</a:t>
            </a:r>
          </a:p>
          <a:p>
            <a:r>
              <a:rPr lang="en-GB" sz="3000" dirty="0" smtClean="0"/>
              <a:t>Discuss </a:t>
            </a:r>
            <a:r>
              <a:rPr lang="en-GB" sz="3000" dirty="0"/>
              <a:t>risks with family</a:t>
            </a:r>
          </a:p>
          <a:p>
            <a:r>
              <a:rPr lang="en-GB" sz="3000" dirty="0"/>
              <a:t>Quit smoking</a:t>
            </a:r>
          </a:p>
          <a:p>
            <a:r>
              <a:rPr lang="en-GB" sz="3000" dirty="0"/>
              <a:t>Keep alcohol within recommended limits</a:t>
            </a:r>
          </a:p>
          <a:p>
            <a:r>
              <a:rPr lang="en-GB" sz="3000" dirty="0"/>
              <a:t>Exercise 30 minutes 5 days a week</a:t>
            </a:r>
          </a:p>
          <a:p>
            <a:r>
              <a:rPr lang="en-GB" sz="3000" dirty="0"/>
              <a:t>Eat a balanced </a:t>
            </a:r>
            <a:r>
              <a:rPr lang="en-GB" sz="3000" dirty="0" smtClean="0"/>
              <a:t>diet</a:t>
            </a:r>
          </a:p>
          <a:p>
            <a:r>
              <a:rPr lang="en-GB" sz="3000" dirty="0" smtClean="0"/>
              <a:t>Take your prescribed medications</a:t>
            </a:r>
          </a:p>
          <a:p>
            <a:endParaRPr lang="en-GB" sz="3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5320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Follow Up</a:t>
            </a:r>
            <a:endParaRPr lang="en-GB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sz="3200" u="sng" dirty="0" smtClean="0"/>
              <a:t>Heart Attack/Stent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Review in hospital OPD at 6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Review with Practice Nurse following CR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Annual review with GP </a:t>
            </a:r>
          </a:p>
          <a:p>
            <a:pPr marL="36576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for Cholesterol, glucose &amp;</a:t>
            </a:r>
          </a:p>
          <a:p>
            <a:pPr marL="36576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kidney function</a:t>
            </a:r>
            <a:endParaRPr lang="en-GB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GB" sz="3200" u="sng" dirty="0" smtClean="0"/>
              <a:t>Stroke/TIA</a:t>
            </a:r>
          </a:p>
          <a:p>
            <a:pPr marL="36576" indent="0">
              <a:buNone/>
            </a:pPr>
            <a:endParaRPr lang="en-GB" sz="32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Review in hospital OPD/TIA clinic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Follow up with GP at discharge and at 6 months.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Annual review thereafter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Carers support &amp; wellbeing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70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u="sng" dirty="0" smtClean="0"/>
              <a:t>Medications - MI</a:t>
            </a:r>
            <a:endParaRPr lang="en-GB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6962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sz="3600" u="sng" dirty="0"/>
              <a:t>Anti-platelets/ </a:t>
            </a:r>
            <a:endParaRPr lang="en-GB" sz="3600" u="sng" dirty="0" smtClean="0"/>
          </a:p>
          <a:p>
            <a:r>
              <a:rPr lang="en-GB" sz="3600" u="sng" dirty="0" smtClean="0"/>
              <a:t>Low-dose aspirin</a:t>
            </a:r>
            <a:endParaRPr lang="en-GB" sz="3600" u="sng" dirty="0"/>
          </a:p>
          <a:p>
            <a:pPr marL="36576" indent="0">
              <a:buNone/>
            </a:pPr>
            <a:r>
              <a:rPr lang="en-GB" dirty="0"/>
              <a:t>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2800" dirty="0" smtClean="0"/>
              <a:t>Aspirin – Lifelong for all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2800" dirty="0" err="1" smtClean="0"/>
              <a:t>Clopidogrel</a:t>
            </a:r>
            <a:r>
              <a:rPr lang="en-GB" sz="2800" dirty="0" smtClean="0"/>
              <a:t> – If CI aspirin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err="1" smtClean="0"/>
              <a:t>Ticagrelor</a:t>
            </a:r>
            <a:r>
              <a:rPr lang="en-GB" sz="2800" dirty="0" smtClean="0"/>
              <a:t> – 12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err="1" smtClean="0"/>
              <a:t>Prasugrel</a:t>
            </a:r>
            <a:r>
              <a:rPr lang="en-GB" sz="2800" dirty="0" smtClean="0"/>
              <a:t> – 12 months</a:t>
            </a:r>
          </a:p>
          <a:p>
            <a:pPr marL="36576" indent="0">
              <a:buNone/>
            </a:pPr>
            <a:endParaRPr lang="en-GB" sz="2800" dirty="0" smtClean="0"/>
          </a:p>
          <a:p>
            <a:pPr marL="36576" indent="0">
              <a:buNone/>
            </a:pPr>
            <a:r>
              <a:rPr lang="en-GB" sz="2800" b="1" dirty="0" smtClean="0"/>
              <a:t>MI + Atrial Fibrillation – Triple therapy </a:t>
            </a:r>
          </a:p>
          <a:p>
            <a:pPr marL="36576" indent="0">
              <a:buNone/>
            </a:pPr>
            <a:r>
              <a:rPr lang="en-GB" sz="2800" dirty="0" smtClean="0"/>
              <a:t>with Aspirin. </a:t>
            </a:r>
            <a:r>
              <a:rPr lang="en-GB" sz="2800" dirty="0" err="1" smtClean="0"/>
              <a:t>Clopidogrel</a:t>
            </a:r>
            <a:r>
              <a:rPr lang="en-GB" sz="2800" dirty="0" smtClean="0"/>
              <a:t> (if stented) &amp; Warfarin</a:t>
            </a:r>
            <a:endParaRPr lang="en-GB" sz="2800" dirty="0"/>
          </a:p>
          <a:p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343400" cy="2209799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Prevent blood </a:t>
            </a:r>
            <a:r>
              <a:rPr lang="en-GB" sz="3600" dirty="0" smtClean="0"/>
              <a:t>clot                            formation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119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Medications - MI</a:t>
            </a:r>
            <a:endParaRPr lang="en-GB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4000" u="sng" dirty="0" smtClean="0"/>
              <a:t>Beta Blockers</a:t>
            </a:r>
          </a:p>
          <a:p>
            <a:pPr marL="36576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en-GB" b="1" dirty="0" smtClean="0"/>
          </a:p>
          <a:p>
            <a:pPr marL="36576" indent="0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en-GB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b="1" dirty="0" err="1" smtClean="0">
                <a:solidFill>
                  <a:schemeClr val="accent1"/>
                </a:solidFill>
              </a:rPr>
              <a:t>Bisoprolol</a:t>
            </a:r>
            <a:endParaRPr lang="en-GB" sz="36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chemeClr val="accent1"/>
                </a:solidFill>
              </a:rPr>
              <a:t>Atenolol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Reduce blood pressure and lower heart rate</a:t>
            </a:r>
          </a:p>
          <a:p>
            <a:r>
              <a:rPr lang="en-GB" sz="3200" dirty="0" smtClean="0"/>
              <a:t>Reduce workload of heart</a:t>
            </a:r>
          </a:p>
          <a:p>
            <a:pPr marL="36576" indent="0">
              <a:buNone/>
            </a:pPr>
            <a:endParaRPr lang="en-GB" sz="3200" dirty="0"/>
          </a:p>
          <a:p>
            <a:pPr marL="36576" indent="0">
              <a:buNone/>
            </a:pPr>
            <a:r>
              <a:rPr lang="en-GB" sz="2800" b="1" i="1" dirty="0" smtClean="0"/>
              <a:t>CI if HR &lt; 45bpm</a:t>
            </a:r>
          </a:p>
          <a:p>
            <a:pPr marL="36576" indent="0">
              <a:buNone/>
            </a:pPr>
            <a:r>
              <a:rPr lang="en-GB" sz="2800" b="1" i="1" dirty="0" smtClean="0"/>
              <a:t>Significant asthma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9037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/>
              <a:t>Medications - MI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276600" cy="5334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3600" u="sng" dirty="0" err="1" smtClean="0"/>
              <a:t>ACEi</a:t>
            </a:r>
            <a:endParaRPr lang="en-GB" sz="3600" u="sng" dirty="0" smtClean="0"/>
          </a:p>
          <a:p>
            <a:pPr marL="36576" indent="0">
              <a:buNone/>
            </a:pPr>
            <a:r>
              <a:rPr lang="en-GB" sz="3600" dirty="0"/>
              <a:t> </a:t>
            </a:r>
            <a:r>
              <a:rPr lang="en-GB" sz="3600" dirty="0" smtClean="0"/>
              <a:t>  </a:t>
            </a:r>
            <a:r>
              <a:rPr lang="en-GB" sz="3600" u="sng" dirty="0" smtClean="0"/>
              <a:t>Inhibitors</a:t>
            </a:r>
          </a:p>
          <a:p>
            <a:pPr marL="36576" indent="0">
              <a:buNone/>
            </a:pPr>
            <a:endParaRPr lang="en-GB" sz="3600" dirty="0"/>
          </a:p>
          <a:p>
            <a:pPr marL="36576" indent="0">
              <a:buNone/>
            </a:pPr>
            <a:endParaRPr lang="en-GB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chemeClr val="accent1"/>
                </a:solidFill>
              </a:rPr>
              <a:t>Ramipril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chemeClr val="accent1"/>
                </a:solidFill>
              </a:rPr>
              <a:t>Perindopril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066800"/>
            <a:ext cx="4800600" cy="5562600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 smtClean="0"/>
              <a:t>Blocks the action of an enzyme which constricts blood vessels</a:t>
            </a:r>
          </a:p>
          <a:p>
            <a:endParaRPr lang="en-GB" sz="9600" dirty="0" smtClean="0"/>
          </a:p>
          <a:p>
            <a:r>
              <a:rPr lang="en-GB" sz="9600" dirty="0" smtClean="0"/>
              <a:t>This dilates or widens </a:t>
            </a:r>
            <a:r>
              <a:rPr lang="en-GB" sz="9600" dirty="0"/>
              <a:t>your blood vessels </a:t>
            </a:r>
            <a:endParaRPr lang="en-GB" sz="9600" dirty="0" smtClean="0"/>
          </a:p>
          <a:p>
            <a:endParaRPr lang="en-GB" sz="9600" dirty="0" smtClean="0"/>
          </a:p>
          <a:p>
            <a:r>
              <a:rPr lang="en-GB" sz="9600" dirty="0"/>
              <a:t>H</a:t>
            </a:r>
            <a:r>
              <a:rPr lang="en-GB" sz="9600" dirty="0" smtClean="0"/>
              <a:t>elps </a:t>
            </a:r>
            <a:r>
              <a:rPr lang="en-GB" sz="9600" dirty="0"/>
              <a:t>to reduce the amount of water put back into </a:t>
            </a:r>
            <a:r>
              <a:rPr lang="en-GB" sz="9600" dirty="0" smtClean="0"/>
              <a:t>the bloodstream </a:t>
            </a:r>
            <a:r>
              <a:rPr lang="en-GB" sz="9600" dirty="0"/>
              <a:t>by your kidneys</a:t>
            </a:r>
            <a:r>
              <a:rPr lang="en-GB" sz="9600" dirty="0" smtClean="0"/>
              <a:t>.</a:t>
            </a:r>
          </a:p>
          <a:p>
            <a:endParaRPr lang="en-GB" sz="9600" dirty="0" smtClean="0"/>
          </a:p>
          <a:p>
            <a:r>
              <a:rPr lang="en-GB" sz="9600" dirty="0" smtClean="0"/>
              <a:t>Reduce </a:t>
            </a:r>
            <a:r>
              <a:rPr lang="en-GB" sz="9600" dirty="0"/>
              <a:t>blood pressure and increase cardiac </a:t>
            </a:r>
            <a:r>
              <a:rPr lang="en-GB" sz="9600" dirty="0" smtClean="0"/>
              <a:t>output</a:t>
            </a:r>
          </a:p>
          <a:p>
            <a:endParaRPr lang="en-GB" sz="6000" dirty="0"/>
          </a:p>
          <a:p>
            <a:endParaRPr lang="en-GB" sz="6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8000" b="1" i="1" dirty="0" smtClean="0"/>
              <a:t>Monitor Kidney function</a:t>
            </a:r>
            <a:endParaRPr lang="en-GB" sz="8000" b="1" i="1" dirty="0"/>
          </a:p>
        </p:txBody>
      </p:sp>
    </p:spTree>
    <p:extLst>
      <p:ext uri="{BB962C8B-B14F-4D97-AF65-F5344CB8AC3E}">
        <p14:creationId xmlns:p14="http://schemas.microsoft.com/office/powerpoint/2010/main" val="33539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Medications - MI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57600" cy="45259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GB" sz="4000" u="sng" dirty="0" smtClean="0"/>
              <a:t>Statins</a:t>
            </a:r>
          </a:p>
          <a:p>
            <a:pPr marL="36576" indent="0">
              <a:buNone/>
            </a:pPr>
            <a:endParaRPr lang="en-GB" sz="4000" u="sng" dirty="0"/>
          </a:p>
          <a:p>
            <a:pPr>
              <a:buFont typeface="Wingdings" panose="05000000000000000000" pitchFamily="2" charset="2"/>
              <a:buChar char="§"/>
            </a:pPr>
            <a:endParaRPr lang="en-GB" sz="2800" u="sng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accent1"/>
                </a:solidFill>
              </a:rPr>
              <a:t>Atorvastatin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accent1"/>
                </a:solidFill>
              </a:rPr>
              <a:t>Simvastatin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err="1" smtClean="0">
                <a:solidFill>
                  <a:schemeClr val="accent1"/>
                </a:solidFill>
              </a:rPr>
              <a:t>Rosuvastatin</a:t>
            </a:r>
            <a:endParaRPr lang="en-GB" sz="3600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solidFill>
                  <a:schemeClr val="accent1"/>
                </a:solidFill>
              </a:rPr>
              <a:t>Pravastatin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95800" cy="502920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Lower cholesterol and reduce risk of coronary heart </a:t>
            </a:r>
            <a:r>
              <a:rPr lang="en-GB" sz="3200" dirty="0" smtClean="0"/>
              <a:t>disease.</a:t>
            </a:r>
          </a:p>
          <a:p>
            <a:pPr marL="36576" indent="0">
              <a:buNone/>
            </a:pPr>
            <a:endParaRPr lang="en-GB" sz="3200" dirty="0"/>
          </a:p>
          <a:p>
            <a:pPr marL="36576" indent="0">
              <a:buNone/>
            </a:pPr>
            <a:endParaRPr lang="en-GB" sz="3200" dirty="0" smtClean="0"/>
          </a:p>
          <a:p>
            <a:pPr marL="36576" indent="0">
              <a:buNone/>
            </a:pPr>
            <a:endParaRPr lang="en-GB" sz="2800" b="1" i="1" dirty="0" smtClean="0"/>
          </a:p>
          <a:p>
            <a:pPr marL="36576" indent="0">
              <a:buNone/>
            </a:pPr>
            <a:endParaRPr lang="en-GB" sz="28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i="1" dirty="0" smtClean="0"/>
              <a:t>Monitor Liver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i="1" dirty="0" smtClean="0"/>
              <a:t>Target </a:t>
            </a:r>
            <a:r>
              <a:rPr lang="en-GB" sz="2800" b="1" i="1" dirty="0" err="1" smtClean="0"/>
              <a:t>Chol</a:t>
            </a:r>
            <a:r>
              <a:rPr lang="en-GB" sz="2800" b="1" i="1" dirty="0" smtClean="0"/>
              <a:t> &lt; 4.0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571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Medications - MI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4000" u="sng" dirty="0"/>
              <a:t>GTN </a:t>
            </a:r>
            <a:r>
              <a:rPr lang="en-GB" sz="4000" u="sng" dirty="0" smtClean="0"/>
              <a:t>spray</a:t>
            </a:r>
          </a:p>
          <a:p>
            <a:endParaRPr lang="en-GB" sz="4000" u="sng" dirty="0"/>
          </a:p>
          <a:p>
            <a:pPr marL="36576" indent="0">
              <a:buNone/>
            </a:pPr>
            <a:endParaRPr lang="en-GB" sz="4000" u="sng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200" dirty="0"/>
              <a:t>Opens up your blood </a:t>
            </a:r>
            <a:r>
              <a:rPr lang="en-GB" sz="3200" dirty="0" smtClean="0"/>
              <a:t>vessels widening the </a:t>
            </a:r>
            <a:r>
              <a:rPr lang="en-GB" sz="3200" dirty="0"/>
              <a:t>coronary </a:t>
            </a:r>
            <a:r>
              <a:rPr lang="en-GB" sz="3200" dirty="0" smtClean="0"/>
              <a:t>arteries and restoring blood supply to the heart muscle.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14400"/>
          </a:xfrm>
        </p:spPr>
        <p:txBody>
          <a:bodyPr/>
          <a:lstStyle/>
          <a:p>
            <a:pPr algn="ctr"/>
            <a:r>
              <a:rPr lang="en-GB" u="sng" dirty="0" smtClean="0"/>
              <a:t>Medications - Stroke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6934200" cy="56388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Aspirin</a:t>
            </a:r>
            <a:r>
              <a:rPr lang="en-GB" sz="2800" dirty="0" smtClean="0"/>
              <a:t> </a:t>
            </a:r>
            <a:r>
              <a:rPr lang="en-GB" sz="2800" dirty="0"/>
              <a:t> </a:t>
            </a:r>
            <a:r>
              <a:rPr lang="en-GB" sz="2800" dirty="0" smtClean="0"/>
              <a:t>300mgs  -  2 weeks</a:t>
            </a:r>
          </a:p>
          <a:p>
            <a:pPr marL="36576" indent="0">
              <a:buNone/>
            </a:pPr>
            <a:endParaRPr lang="en-GB" sz="2800" dirty="0" smtClean="0"/>
          </a:p>
          <a:p>
            <a:pPr marL="36576" indent="0">
              <a:buNone/>
            </a:pPr>
            <a:r>
              <a:rPr lang="en-GB" sz="2800" dirty="0" smtClean="0"/>
              <a:t> then</a:t>
            </a:r>
          </a:p>
          <a:p>
            <a:pPr marL="36576" indent="0">
              <a:buNone/>
            </a:pPr>
            <a:endParaRPr lang="en-GB" sz="2800" dirty="0"/>
          </a:p>
          <a:p>
            <a:r>
              <a:rPr lang="en-GB" sz="3200" dirty="0" err="1" smtClean="0">
                <a:solidFill>
                  <a:schemeClr val="accent1"/>
                </a:solidFill>
              </a:rPr>
              <a:t>Clopidogrel</a:t>
            </a:r>
            <a:r>
              <a:rPr lang="en-GB" sz="2800" dirty="0" smtClean="0"/>
              <a:t> 75mgs      -     ongoing</a:t>
            </a:r>
          </a:p>
          <a:p>
            <a:pPr marL="36576" indent="0">
              <a:buNone/>
            </a:pPr>
            <a:endParaRPr lang="en-GB" sz="2800" dirty="0" smtClean="0"/>
          </a:p>
          <a:p>
            <a:pPr marL="36576" indent="0">
              <a:buNone/>
            </a:pPr>
            <a:r>
              <a:rPr lang="en-GB" sz="2800" dirty="0" smtClean="0"/>
              <a:t>If not tolerated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Dipyridamole - </a:t>
            </a:r>
            <a:r>
              <a:rPr lang="en-GB" sz="3200" dirty="0" err="1">
                <a:solidFill>
                  <a:schemeClr val="accent1"/>
                </a:solidFill>
              </a:rPr>
              <a:t>Persantin</a:t>
            </a:r>
            <a:endParaRPr lang="en-GB" sz="3200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en-GB" sz="2800" dirty="0" smtClean="0"/>
              <a:t>     200mgs twice daily with</a:t>
            </a:r>
          </a:p>
          <a:p>
            <a:pPr marL="36576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Aspirin 75mgs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sz="3000" b="1" u="sng" dirty="0" smtClean="0"/>
          </a:p>
          <a:p>
            <a:pPr marL="36576" indent="0">
              <a:buNone/>
            </a:pPr>
            <a:endParaRPr lang="en-GB" sz="3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073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b="1" u="sng" dirty="0" smtClean="0"/>
              <a:t>Blood Pressure - Hypertension</a:t>
            </a:r>
            <a:endParaRPr lang="en-GB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886200" cy="5486400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endParaRPr lang="en-GB" sz="5100" u="sng" dirty="0" smtClean="0"/>
          </a:p>
          <a:p>
            <a:pPr marL="36576" indent="0">
              <a:buNone/>
            </a:pPr>
            <a:r>
              <a:rPr lang="en-GB" sz="5100" u="sng" dirty="0" smtClean="0"/>
              <a:t>Target</a:t>
            </a:r>
          </a:p>
          <a:p>
            <a:pPr marL="36576" indent="0">
              <a:buNone/>
            </a:pPr>
            <a:endParaRPr lang="en-GB" sz="3600" u="sng" dirty="0"/>
          </a:p>
          <a:p>
            <a:pPr marL="36576" indent="0">
              <a:buNone/>
            </a:pPr>
            <a:endParaRPr lang="en-GB" sz="3600" u="sng" dirty="0" smtClean="0"/>
          </a:p>
          <a:p>
            <a:pPr marL="36576" indent="0">
              <a:buNone/>
            </a:pPr>
            <a:r>
              <a:rPr lang="en-GB" sz="5100" u="sng" dirty="0" smtClean="0"/>
              <a:t>Diabetic Patients</a:t>
            </a:r>
          </a:p>
          <a:p>
            <a:pPr marL="36576" indent="0">
              <a:buNone/>
            </a:pPr>
            <a:endParaRPr lang="en-GB" sz="3600" u="sng" dirty="0"/>
          </a:p>
          <a:p>
            <a:pPr marL="36576" indent="0">
              <a:buNone/>
            </a:pPr>
            <a:endParaRPr lang="en-GB" sz="3600" u="sng" dirty="0" smtClean="0"/>
          </a:p>
          <a:p>
            <a:pPr marL="36576" indent="0">
              <a:buNone/>
            </a:pPr>
            <a:endParaRPr lang="en-GB" sz="3600" u="sng" dirty="0"/>
          </a:p>
          <a:p>
            <a:pPr marL="36576" indent="0">
              <a:buNone/>
            </a:pPr>
            <a:r>
              <a:rPr lang="en-GB" sz="5100" u="sng" dirty="0" smtClean="0"/>
              <a:t>Calcium Channel Blockers</a:t>
            </a:r>
          </a:p>
          <a:p>
            <a:pPr marL="36576" indent="0">
              <a:buNone/>
            </a:pPr>
            <a:r>
              <a:rPr lang="en-GB" sz="4000" dirty="0" smtClean="0">
                <a:solidFill>
                  <a:schemeClr val="accent1"/>
                </a:solidFill>
              </a:rPr>
              <a:t>Amlodipine</a:t>
            </a:r>
          </a:p>
          <a:p>
            <a:pPr marL="36576" indent="0">
              <a:buNone/>
            </a:pPr>
            <a:r>
              <a:rPr lang="en-GB" sz="4000" dirty="0" err="1" smtClean="0">
                <a:solidFill>
                  <a:schemeClr val="accent1"/>
                </a:solidFill>
              </a:rPr>
              <a:t>Nifedipine</a:t>
            </a:r>
            <a:endParaRPr lang="en-GB" sz="4000" dirty="0" smtClean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en-GB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724400" cy="5562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5100" dirty="0" smtClean="0"/>
              <a:t>Optimal – </a:t>
            </a:r>
          </a:p>
          <a:p>
            <a:pPr marL="36576" indent="0">
              <a:buNone/>
            </a:pPr>
            <a:r>
              <a:rPr lang="en-GB" sz="5100" dirty="0"/>
              <a:t> </a:t>
            </a:r>
            <a:r>
              <a:rPr lang="en-GB" sz="5100" dirty="0" smtClean="0"/>
              <a:t>          140/85 mmHg</a:t>
            </a:r>
          </a:p>
          <a:p>
            <a:pPr marL="36576" indent="0">
              <a:buNone/>
            </a:pPr>
            <a:r>
              <a:rPr lang="en-GB" sz="5100" dirty="0" smtClean="0"/>
              <a:t>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5100" dirty="0" smtClean="0"/>
              <a:t>130/80 mmHg</a:t>
            </a:r>
          </a:p>
          <a:p>
            <a:pPr marL="36576" indent="0">
              <a:buNone/>
            </a:pPr>
            <a:endParaRPr lang="en-GB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3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3800" dirty="0" smtClean="0"/>
              <a:t>Calcium </a:t>
            </a:r>
            <a:r>
              <a:rPr lang="en-GB" sz="3800" dirty="0"/>
              <a:t>channel blockers r</a:t>
            </a:r>
            <a:r>
              <a:rPr lang="en-GB" sz="3800" dirty="0" smtClean="0"/>
              <a:t>elax </a:t>
            </a:r>
            <a:r>
              <a:rPr lang="en-GB" sz="3800" dirty="0"/>
              <a:t>and widen blood vessels by affecting the muscle cells in the arterial walls</a:t>
            </a:r>
            <a:r>
              <a:rPr lang="en-GB" sz="3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800" dirty="0" smtClean="0"/>
              <a:t>Reduce workload of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>
              <a:buFont typeface="Wingdings" panose="05000000000000000000" pitchFamily="2" charset="2"/>
              <a:buChar char="Ø"/>
            </a:pPr>
            <a:endParaRPr lang="en-GB" sz="3600" dirty="0" smtClean="0"/>
          </a:p>
          <a:p>
            <a:pPr marL="36576" indent="0">
              <a:buNone/>
            </a:pPr>
            <a:endParaRPr lang="en-GB" sz="3600" dirty="0"/>
          </a:p>
        </p:txBody>
      </p:sp>
      <p:sp>
        <p:nvSpPr>
          <p:cNvPr id="5" name="Heart 4"/>
          <p:cNvSpPr/>
          <p:nvPr/>
        </p:nvSpPr>
        <p:spPr>
          <a:xfrm>
            <a:off x="8001000" y="6467168"/>
            <a:ext cx="304800" cy="228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373</Words>
  <Application>Microsoft Office PowerPoint</Application>
  <PresentationFormat>On-screen Show (4:3)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Life after a Cardiovascular Event  </vt:lpstr>
      <vt:lpstr>Follow Up</vt:lpstr>
      <vt:lpstr>Medications - MI</vt:lpstr>
      <vt:lpstr>Medications - MI</vt:lpstr>
      <vt:lpstr>Medications - MI</vt:lpstr>
      <vt:lpstr>Medications - MI</vt:lpstr>
      <vt:lpstr>Medications - MI</vt:lpstr>
      <vt:lpstr>Medications - Stroke</vt:lpstr>
      <vt:lpstr>Blood Pressure - Hypertension</vt:lpstr>
      <vt:lpstr>Cardiac Rehabilitation</vt:lpstr>
      <vt:lpstr>Cardiac Rehabilitation  </vt:lpstr>
      <vt:lpstr>Risk factor 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after a Cardiovascular Event</dc:title>
  <dc:creator>Tracey</dc:creator>
  <cp:lastModifiedBy>Kath Payne (Portishead Medical Group)</cp:lastModifiedBy>
  <cp:revision>30</cp:revision>
  <dcterms:created xsi:type="dcterms:W3CDTF">2017-10-01T16:42:09Z</dcterms:created>
  <dcterms:modified xsi:type="dcterms:W3CDTF">2017-10-19T12:56:17Z</dcterms:modified>
</cp:coreProperties>
</file>